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312" r:id="rId7"/>
    <p:sldId id="259" r:id="rId8"/>
    <p:sldId id="311" r:id="rId9"/>
    <p:sldId id="301" r:id="rId10"/>
    <p:sldId id="310" r:id="rId11"/>
    <p:sldId id="324" r:id="rId12"/>
    <p:sldId id="325" r:id="rId13"/>
    <p:sldId id="326" r:id="rId14"/>
    <p:sldId id="328" r:id="rId15"/>
    <p:sldId id="313" r:id="rId16"/>
    <p:sldId id="314" r:id="rId17"/>
    <p:sldId id="315" r:id="rId18"/>
    <p:sldId id="317" r:id="rId19"/>
    <p:sldId id="316" r:id="rId20"/>
    <p:sldId id="322" r:id="rId21"/>
    <p:sldId id="321" r:id="rId22"/>
    <p:sldId id="323" r:id="rId23"/>
    <p:sldId id="319" r:id="rId24"/>
    <p:sldId id="329" r:id="rId25"/>
    <p:sldId id="318" r:id="rId26"/>
    <p:sldId id="327" r:id="rId27"/>
    <p:sldId id="320" r:id="rId28"/>
    <p:sldId id="269" r:id="rId29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nzalo   Torres Cadena" initials="GTC" lastIdx="1" clrIdx="0">
    <p:extLst>
      <p:ext uri="{19B8F6BF-5375-455C-9EA6-DF929625EA0E}">
        <p15:presenceInfo xmlns:p15="http://schemas.microsoft.com/office/powerpoint/2012/main" userId="S::gotorres@uniandes.edu.co::7ce5a881-810f-417a-9ee5-dd568d6625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31E"/>
    <a:srgbClr val="18CDE2"/>
    <a:srgbClr val="FFFFFF"/>
    <a:srgbClr val="7E4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3BCBE-829C-9418-F8ED-6E73113B1D66}" v="96" dt="2024-09-25T19:37:38.630"/>
    <p1510:client id="{66D303E3-00CD-AA9F-BC55-3255DF9AF4D2}" v="2794" dt="2024-09-25T17:38:59.129"/>
    <p1510:client id="{7AA4A6EE-638E-47BB-E5FA-55F82D2A23E7}" v="682" dt="2024-09-25T21:39:53.337"/>
    <p1510:client id="{7C99E646-D6E4-581F-DB3C-86A899513A73}" v="857" dt="2024-09-25T21:45:25.143"/>
    <p1510:client id="{9505A4ED-671A-B317-CC54-C03E28733BAC}" v="3664" dt="2024-09-26T05:05:38.149"/>
    <p1510:client id="{D7B00D14-F10F-D9DF-4210-2297B0EC060B}" v="111" dt="2024-09-25T21:41:59.48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1115" y="3023616"/>
            <a:ext cx="1474597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02230" y="5462016"/>
            <a:ext cx="121437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272C2F"/>
                </a:solidFill>
                <a:latin typeface="Antenna Bold"/>
                <a:cs typeface="Antenna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940477" y="910234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940482" y="910234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272C2F"/>
                </a:solidFill>
                <a:latin typeface="Antenna Bold"/>
                <a:cs typeface="Antenna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7410" y="2243328"/>
            <a:ext cx="7546467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34323" y="2243328"/>
            <a:ext cx="7546467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272C2F"/>
                </a:solidFill>
                <a:latin typeface="Antenna Bold"/>
                <a:cs typeface="Antenna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j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12">
            <a:extLst>
              <a:ext uri="{FF2B5EF4-FFF2-40B4-BE49-F238E27FC236}">
                <a16:creationId xmlns:a16="http://schemas.microsoft.com/office/drawing/2014/main" id="{30D0B35B-8CD3-4EB5-B6E1-C5023D69E216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7C9CADB-DD71-4F48-BA6B-6BF843181F64}"/>
              </a:ext>
            </a:extLst>
          </p:cNvPr>
          <p:cNvSpPr/>
          <p:nvPr userDrawn="1"/>
        </p:nvSpPr>
        <p:spPr>
          <a:xfrm>
            <a:off x="8940477" y="9102333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AE22C32-EC0B-4122-AB76-E6EAAC9DBAF5}"/>
              </a:ext>
            </a:extLst>
          </p:cNvPr>
          <p:cNvSpPr/>
          <p:nvPr userDrawn="1"/>
        </p:nvSpPr>
        <p:spPr>
          <a:xfrm>
            <a:off x="8940482" y="9102333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7B16F53-41F7-41DA-889A-52D1CEFB8A4E}"/>
              </a:ext>
            </a:extLst>
          </p:cNvPr>
          <p:cNvSpPr/>
          <p:nvPr userDrawn="1"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2F20A56-1316-4C7A-ACB3-AA84CA707859}"/>
              </a:ext>
            </a:extLst>
          </p:cNvPr>
          <p:cNvSpPr/>
          <p:nvPr userDrawn="1"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FE1A2E3-1EEF-4CB6-8FC8-834597286A16}"/>
              </a:ext>
            </a:extLst>
          </p:cNvPr>
          <p:cNvSpPr/>
          <p:nvPr userDrawn="1"/>
        </p:nvSpPr>
        <p:spPr>
          <a:xfrm>
            <a:off x="628550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34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13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13" y="337781"/>
                </a:lnTo>
                <a:lnTo>
                  <a:pt x="377913" y="112141"/>
                </a:lnTo>
                <a:close/>
              </a:path>
              <a:path w="378459" h="337819">
                <a:moveTo>
                  <a:pt x="377913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13" y="112141"/>
                </a:lnTo>
                <a:lnTo>
                  <a:pt x="377913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10D3BD54-186C-454D-B896-4469E7F37F72}"/>
              </a:ext>
            </a:extLst>
          </p:cNvPr>
          <p:cNvSpPr/>
          <p:nvPr userDrawn="1"/>
        </p:nvSpPr>
        <p:spPr>
          <a:xfrm>
            <a:off x="1116552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307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94662AF9-2B8F-450D-970B-3397A3DC2CAE}"/>
              </a:ext>
            </a:extLst>
          </p:cNvPr>
          <p:cNvSpPr/>
          <p:nvPr userDrawn="1"/>
        </p:nvSpPr>
        <p:spPr>
          <a:xfrm>
            <a:off x="1198836" y="842990"/>
            <a:ext cx="347345" cy="340360"/>
          </a:xfrm>
          <a:custGeom>
            <a:avLst/>
            <a:gdLst/>
            <a:ahLst/>
            <a:cxnLst/>
            <a:rect l="l" t="t" r="r" b="b"/>
            <a:pathLst>
              <a:path w="347344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57" y="284454"/>
                </a:lnTo>
                <a:lnTo>
                  <a:pt x="300393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0" y="88430"/>
                </a:lnTo>
                <a:lnTo>
                  <a:pt x="211061" y="0"/>
                </a:lnTo>
                <a:close/>
              </a:path>
              <a:path w="347344" h="340359">
                <a:moveTo>
                  <a:pt x="325057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44" y="340067"/>
                </a:lnTo>
                <a:lnTo>
                  <a:pt x="325057" y="284454"/>
                </a:lnTo>
                <a:close/>
              </a:path>
              <a:path w="347344" h="340359">
                <a:moveTo>
                  <a:pt x="246500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393" y="222910"/>
                </a:lnTo>
                <a:lnTo>
                  <a:pt x="246500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AFAA89FB-A02E-4955-AC11-DA34EAC8F225}"/>
              </a:ext>
            </a:extLst>
          </p:cNvPr>
          <p:cNvSpPr/>
          <p:nvPr userDrawn="1"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64" y="272605"/>
                </a:lnTo>
                <a:lnTo>
                  <a:pt x="74764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615C38BC-2D6E-40E3-A75F-146973998236}"/>
              </a:ext>
            </a:extLst>
          </p:cNvPr>
          <p:cNvSpPr/>
          <p:nvPr userDrawn="1"/>
        </p:nvSpPr>
        <p:spPr>
          <a:xfrm>
            <a:off x="2230274" y="949895"/>
            <a:ext cx="538319" cy="235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598D29C6-7361-4B26-A8EE-829B50FB5E91}"/>
              </a:ext>
            </a:extLst>
          </p:cNvPr>
          <p:cNvSpPr/>
          <p:nvPr userDrawn="1"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3D8B57D9-0EB1-44F3-9788-DB54C1E99D92}"/>
              </a:ext>
            </a:extLst>
          </p:cNvPr>
          <p:cNvSpPr/>
          <p:nvPr userDrawn="1"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76F75C9E-9238-4E46-B96F-8E00E8FA4836}"/>
              </a:ext>
            </a:extLst>
          </p:cNvPr>
          <p:cNvSpPr txBox="1"/>
          <p:nvPr userDrawn="1"/>
        </p:nvSpPr>
        <p:spPr>
          <a:xfrm>
            <a:off x="13648134" y="603876"/>
            <a:ext cx="29292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spc="-5">
                <a:solidFill>
                  <a:srgbClr val="0E3755"/>
                </a:solidFill>
                <a:latin typeface="Antenna Light"/>
                <a:cs typeface="Antenna Light"/>
              </a:rPr>
              <a:t>Nombre </a:t>
            </a:r>
            <a:r>
              <a:rPr sz="1100" b="0">
                <a:solidFill>
                  <a:srgbClr val="0E3755"/>
                </a:solidFill>
                <a:latin typeface="Antenna Light"/>
                <a:cs typeface="Antenna Light"/>
              </a:rPr>
              <a:t>del </a:t>
            </a:r>
            <a:r>
              <a:rPr sz="1100" b="0" spc="-10">
                <a:solidFill>
                  <a:srgbClr val="0E3755"/>
                </a:solidFill>
                <a:latin typeface="Antenna Light"/>
                <a:cs typeface="Antenna Light"/>
              </a:rPr>
              <a:t>curso </a:t>
            </a:r>
            <a:r>
              <a:rPr sz="1100" b="0">
                <a:solidFill>
                  <a:srgbClr val="0E3755"/>
                </a:solidFill>
                <a:latin typeface="Antenna Light"/>
                <a:cs typeface="Antenna Light"/>
              </a:rPr>
              <a:t>del mt </a:t>
            </a:r>
            <a:r>
              <a:rPr sz="1100" b="0" spc="-10">
                <a:solidFill>
                  <a:srgbClr val="0E3755"/>
                </a:solidFill>
                <a:latin typeface="Antenna Light"/>
                <a:cs typeface="Antenna Light"/>
              </a:rPr>
              <a:t>Lorem </a:t>
            </a:r>
            <a:r>
              <a:rPr sz="1100" b="0" spc="-5">
                <a:solidFill>
                  <a:srgbClr val="0E3755"/>
                </a:solidFill>
                <a:latin typeface="Antenna Light"/>
                <a:cs typeface="Antenna Light"/>
              </a:rPr>
              <a:t>ipsum</a:t>
            </a:r>
            <a:r>
              <a:rPr sz="1100" b="0" spc="-25">
                <a:solidFill>
                  <a:srgbClr val="0E3755"/>
                </a:solidFill>
                <a:latin typeface="Antenna Light"/>
                <a:cs typeface="Antenna Light"/>
              </a:rPr>
              <a:t> </a:t>
            </a:r>
            <a:r>
              <a:rPr sz="1100" b="0" spc="-15">
                <a:solidFill>
                  <a:srgbClr val="0E3755"/>
                </a:solidFill>
                <a:latin typeface="Antenna Light"/>
                <a:cs typeface="Antenna Light"/>
              </a:rPr>
              <a:t>text</a:t>
            </a:r>
            <a:endParaRPr sz="1100">
              <a:latin typeface="Antenna Light"/>
              <a:cs typeface="Antenna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8223" y="2392746"/>
            <a:ext cx="12251752" cy="368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cs typeface="Antenna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156133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898388" y="9070848"/>
            <a:ext cx="555142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67410" y="9070848"/>
            <a:ext cx="399008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490704" y="9070848"/>
            <a:ext cx="399008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36.jpeg"/><Relationship Id="rId4" Type="http://schemas.openxmlformats.org/officeDocument/2006/relationships/image" Target="../media/image1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58.png"/><Relationship Id="rId5" Type="http://schemas.openxmlformats.org/officeDocument/2006/relationships/image" Target="../media/image15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png"/><Relationship Id="rId4" Type="http://schemas.openxmlformats.org/officeDocument/2006/relationships/image" Target="../media/image15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72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15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79.png"/><Relationship Id="rId5" Type="http://schemas.openxmlformats.org/officeDocument/2006/relationships/image" Target="../media/image5.png"/><Relationship Id="rId10" Type="http://schemas.openxmlformats.org/officeDocument/2006/relationships/image" Target="../media/image78.png"/><Relationship Id="rId4" Type="http://schemas.openxmlformats.org/officeDocument/2006/relationships/image" Target="../media/image15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8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12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48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15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hyperlink" Target="http://bdrsnc.sgc.gov.co/paginas1/catalogo/index.php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00693" y="4551418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5" name="object 5"/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E4F0108-70E7-83CE-D1DE-0DBD9165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0" y="837"/>
            <a:ext cx="17357073" cy="82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0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168" y="0"/>
            <a:ext cx="17343863" cy="975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822A5BF1-3F9F-2655-CB2D-A68C0C34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089" b="30882"/>
          <a:stretch/>
        </p:blipFill>
        <p:spPr>
          <a:xfrm>
            <a:off x="20" y="1823"/>
            <a:ext cx="17348180" cy="97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0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BB3E4A8-D62E-D21A-9011-1CF6B55F4CE4}"/>
              </a:ext>
            </a:extLst>
          </p:cNvPr>
          <p:cNvSpPr/>
          <p:nvPr/>
        </p:nvSpPr>
        <p:spPr>
          <a:xfrm>
            <a:off x="8357646" y="1733871"/>
            <a:ext cx="8225145" cy="2765597"/>
          </a:xfrm>
          <a:custGeom>
            <a:avLst/>
            <a:gdLst>
              <a:gd name="connsiteX0" fmla="*/ 0 w 8225145"/>
              <a:gd name="connsiteY0" fmla="*/ 460942 h 2765597"/>
              <a:gd name="connsiteX1" fmla="*/ 460942 w 8225145"/>
              <a:gd name="connsiteY1" fmla="*/ 0 h 2765597"/>
              <a:gd name="connsiteX2" fmla="*/ 905777 w 8225145"/>
              <a:gd name="connsiteY2" fmla="*/ 0 h 2765597"/>
              <a:gd name="connsiteX3" fmla="*/ 1423645 w 8225145"/>
              <a:gd name="connsiteY3" fmla="*/ 0 h 2765597"/>
              <a:gd name="connsiteX4" fmla="*/ 2160610 w 8225145"/>
              <a:gd name="connsiteY4" fmla="*/ 0 h 2765597"/>
              <a:gd name="connsiteX5" fmla="*/ 2970608 w 8225145"/>
              <a:gd name="connsiteY5" fmla="*/ 0 h 2765597"/>
              <a:gd name="connsiteX6" fmla="*/ 3707573 w 8225145"/>
              <a:gd name="connsiteY6" fmla="*/ 0 h 2765597"/>
              <a:gd name="connsiteX7" fmla="*/ 4152408 w 8225145"/>
              <a:gd name="connsiteY7" fmla="*/ 0 h 2765597"/>
              <a:gd name="connsiteX8" fmla="*/ 4597243 w 8225145"/>
              <a:gd name="connsiteY8" fmla="*/ 0 h 2765597"/>
              <a:gd name="connsiteX9" fmla="*/ 5042078 w 8225145"/>
              <a:gd name="connsiteY9" fmla="*/ 0 h 2765597"/>
              <a:gd name="connsiteX10" fmla="*/ 5706011 w 8225145"/>
              <a:gd name="connsiteY10" fmla="*/ 0 h 2765597"/>
              <a:gd name="connsiteX11" fmla="*/ 6516009 w 8225145"/>
              <a:gd name="connsiteY11" fmla="*/ 0 h 2765597"/>
              <a:gd name="connsiteX12" fmla="*/ 7033877 w 8225145"/>
              <a:gd name="connsiteY12" fmla="*/ 0 h 2765597"/>
              <a:gd name="connsiteX13" fmla="*/ 7764203 w 8225145"/>
              <a:gd name="connsiteY13" fmla="*/ 0 h 2765597"/>
              <a:gd name="connsiteX14" fmla="*/ 8225145 w 8225145"/>
              <a:gd name="connsiteY14" fmla="*/ 460942 h 2765597"/>
              <a:gd name="connsiteX15" fmla="*/ 8225145 w 8225145"/>
              <a:gd name="connsiteY15" fmla="*/ 1038639 h 2765597"/>
              <a:gd name="connsiteX16" fmla="*/ 8225145 w 8225145"/>
              <a:gd name="connsiteY16" fmla="*/ 1653210 h 2765597"/>
              <a:gd name="connsiteX17" fmla="*/ 8225145 w 8225145"/>
              <a:gd name="connsiteY17" fmla="*/ 2304655 h 2765597"/>
              <a:gd name="connsiteX18" fmla="*/ 7764203 w 8225145"/>
              <a:gd name="connsiteY18" fmla="*/ 2765597 h 2765597"/>
              <a:gd name="connsiteX19" fmla="*/ 7246335 w 8225145"/>
              <a:gd name="connsiteY19" fmla="*/ 2765597 h 2765597"/>
              <a:gd name="connsiteX20" fmla="*/ 6436337 w 8225145"/>
              <a:gd name="connsiteY20" fmla="*/ 2765597 h 2765597"/>
              <a:gd name="connsiteX21" fmla="*/ 5626339 w 8225145"/>
              <a:gd name="connsiteY21" fmla="*/ 2765597 h 2765597"/>
              <a:gd name="connsiteX22" fmla="*/ 4889374 w 8225145"/>
              <a:gd name="connsiteY22" fmla="*/ 2765597 h 2765597"/>
              <a:gd name="connsiteX23" fmla="*/ 4079376 w 8225145"/>
              <a:gd name="connsiteY23" fmla="*/ 2765597 h 2765597"/>
              <a:gd name="connsiteX24" fmla="*/ 3561508 w 8225145"/>
              <a:gd name="connsiteY24" fmla="*/ 2765597 h 2765597"/>
              <a:gd name="connsiteX25" fmla="*/ 2751510 w 8225145"/>
              <a:gd name="connsiteY25" fmla="*/ 2765597 h 2765597"/>
              <a:gd name="connsiteX26" fmla="*/ 2087577 w 8225145"/>
              <a:gd name="connsiteY26" fmla="*/ 2765597 h 2765597"/>
              <a:gd name="connsiteX27" fmla="*/ 1496677 w 8225145"/>
              <a:gd name="connsiteY27" fmla="*/ 2765597 h 2765597"/>
              <a:gd name="connsiteX28" fmla="*/ 460942 w 8225145"/>
              <a:gd name="connsiteY28" fmla="*/ 2765597 h 2765597"/>
              <a:gd name="connsiteX29" fmla="*/ 0 w 8225145"/>
              <a:gd name="connsiteY29" fmla="*/ 2304655 h 2765597"/>
              <a:gd name="connsiteX30" fmla="*/ 0 w 8225145"/>
              <a:gd name="connsiteY30" fmla="*/ 1653210 h 2765597"/>
              <a:gd name="connsiteX31" fmla="*/ 0 w 8225145"/>
              <a:gd name="connsiteY31" fmla="*/ 1093950 h 2765597"/>
              <a:gd name="connsiteX32" fmla="*/ 0 w 8225145"/>
              <a:gd name="connsiteY32" fmla="*/ 460942 h 276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225145" h="2765597" fill="none" extrusionOk="0">
                <a:moveTo>
                  <a:pt x="0" y="460942"/>
                </a:moveTo>
                <a:cubicBezTo>
                  <a:pt x="10449" y="220966"/>
                  <a:pt x="225199" y="11856"/>
                  <a:pt x="460942" y="0"/>
                </a:cubicBezTo>
                <a:cubicBezTo>
                  <a:pt x="681109" y="-9202"/>
                  <a:pt x="783792" y="21977"/>
                  <a:pt x="905777" y="0"/>
                </a:cubicBezTo>
                <a:cubicBezTo>
                  <a:pt x="1027763" y="-21977"/>
                  <a:pt x="1249169" y="21816"/>
                  <a:pt x="1423645" y="0"/>
                </a:cubicBezTo>
                <a:cubicBezTo>
                  <a:pt x="1598121" y="-21816"/>
                  <a:pt x="1938881" y="6974"/>
                  <a:pt x="2160610" y="0"/>
                </a:cubicBezTo>
                <a:cubicBezTo>
                  <a:pt x="2382339" y="-6974"/>
                  <a:pt x="2633225" y="39299"/>
                  <a:pt x="2970608" y="0"/>
                </a:cubicBezTo>
                <a:cubicBezTo>
                  <a:pt x="3307991" y="-39299"/>
                  <a:pt x="3354275" y="-13169"/>
                  <a:pt x="3707573" y="0"/>
                </a:cubicBezTo>
                <a:cubicBezTo>
                  <a:pt x="4060871" y="13169"/>
                  <a:pt x="4047558" y="4354"/>
                  <a:pt x="4152408" y="0"/>
                </a:cubicBezTo>
                <a:cubicBezTo>
                  <a:pt x="4257258" y="-4354"/>
                  <a:pt x="4405312" y="-13533"/>
                  <a:pt x="4597243" y="0"/>
                </a:cubicBezTo>
                <a:cubicBezTo>
                  <a:pt x="4789175" y="13533"/>
                  <a:pt x="4890470" y="5735"/>
                  <a:pt x="5042078" y="0"/>
                </a:cubicBezTo>
                <a:cubicBezTo>
                  <a:pt x="5193687" y="-5735"/>
                  <a:pt x="5511970" y="-12903"/>
                  <a:pt x="5706011" y="0"/>
                </a:cubicBezTo>
                <a:cubicBezTo>
                  <a:pt x="5900052" y="12903"/>
                  <a:pt x="6178307" y="4921"/>
                  <a:pt x="6516009" y="0"/>
                </a:cubicBezTo>
                <a:cubicBezTo>
                  <a:pt x="6853711" y="-4921"/>
                  <a:pt x="6818408" y="-8046"/>
                  <a:pt x="7033877" y="0"/>
                </a:cubicBezTo>
                <a:cubicBezTo>
                  <a:pt x="7249346" y="8046"/>
                  <a:pt x="7501685" y="-15243"/>
                  <a:pt x="7764203" y="0"/>
                </a:cubicBezTo>
                <a:cubicBezTo>
                  <a:pt x="8001597" y="39135"/>
                  <a:pt x="8207135" y="219323"/>
                  <a:pt x="8225145" y="460942"/>
                </a:cubicBezTo>
                <a:cubicBezTo>
                  <a:pt x="8254021" y="630358"/>
                  <a:pt x="8229861" y="779814"/>
                  <a:pt x="8225145" y="1038639"/>
                </a:cubicBezTo>
                <a:cubicBezTo>
                  <a:pt x="8220429" y="1297464"/>
                  <a:pt x="8217047" y="1383959"/>
                  <a:pt x="8225145" y="1653210"/>
                </a:cubicBezTo>
                <a:cubicBezTo>
                  <a:pt x="8233243" y="1922461"/>
                  <a:pt x="8196854" y="2107943"/>
                  <a:pt x="8225145" y="2304655"/>
                </a:cubicBezTo>
                <a:cubicBezTo>
                  <a:pt x="8181621" y="2527233"/>
                  <a:pt x="8037794" y="2762666"/>
                  <a:pt x="7764203" y="2765597"/>
                </a:cubicBezTo>
                <a:cubicBezTo>
                  <a:pt x="7505678" y="2754904"/>
                  <a:pt x="7442576" y="2757548"/>
                  <a:pt x="7246335" y="2765597"/>
                </a:cubicBezTo>
                <a:cubicBezTo>
                  <a:pt x="7050094" y="2773646"/>
                  <a:pt x="6653239" y="2736213"/>
                  <a:pt x="6436337" y="2765597"/>
                </a:cubicBezTo>
                <a:cubicBezTo>
                  <a:pt x="6219435" y="2794981"/>
                  <a:pt x="5846308" y="2766211"/>
                  <a:pt x="5626339" y="2765597"/>
                </a:cubicBezTo>
                <a:cubicBezTo>
                  <a:pt x="5406370" y="2764983"/>
                  <a:pt x="5187536" y="2730764"/>
                  <a:pt x="4889374" y="2765597"/>
                </a:cubicBezTo>
                <a:cubicBezTo>
                  <a:pt x="4591212" y="2800430"/>
                  <a:pt x="4258338" y="2799969"/>
                  <a:pt x="4079376" y="2765597"/>
                </a:cubicBezTo>
                <a:cubicBezTo>
                  <a:pt x="3900414" y="2731225"/>
                  <a:pt x="3714800" y="2745238"/>
                  <a:pt x="3561508" y="2765597"/>
                </a:cubicBezTo>
                <a:cubicBezTo>
                  <a:pt x="3408216" y="2785956"/>
                  <a:pt x="3121871" y="2790231"/>
                  <a:pt x="2751510" y="2765597"/>
                </a:cubicBezTo>
                <a:cubicBezTo>
                  <a:pt x="2381149" y="2740963"/>
                  <a:pt x="2374729" y="2780628"/>
                  <a:pt x="2087577" y="2765597"/>
                </a:cubicBezTo>
                <a:cubicBezTo>
                  <a:pt x="1800425" y="2750566"/>
                  <a:pt x="1772742" y="2742668"/>
                  <a:pt x="1496677" y="2765597"/>
                </a:cubicBezTo>
                <a:cubicBezTo>
                  <a:pt x="1220612" y="2788526"/>
                  <a:pt x="841087" y="2726390"/>
                  <a:pt x="460942" y="2765597"/>
                </a:cubicBezTo>
                <a:cubicBezTo>
                  <a:pt x="188049" y="2783859"/>
                  <a:pt x="46001" y="2546453"/>
                  <a:pt x="0" y="2304655"/>
                </a:cubicBezTo>
                <a:cubicBezTo>
                  <a:pt x="-20653" y="2072091"/>
                  <a:pt x="22193" y="1834111"/>
                  <a:pt x="0" y="1653210"/>
                </a:cubicBezTo>
                <a:cubicBezTo>
                  <a:pt x="-22193" y="1472309"/>
                  <a:pt x="-18490" y="1347830"/>
                  <a:pt x="0" y="1093950"/>
                </a:cubicBezTo>
                <a:cubicBezTo>
                  <a:pt x="18490" y="840070"/>
                  <a:pt x="2642" y="590396"/>
                  <a:pt x="0" y="460942"/>
                </a:cubicBezTo>
                <a:close/>
              </a:path>
              <a:path w="8225145" h="2765597" stroke="0" extrusionOk="0">
                <a:moveTo>
                  <a:pt x="0" y="460942"/>
                </a:moveTo>
                <a:cubicBezTo>
                  <a:pt x="-5795" y="188181"/>
                  <a:pt x="184639" y="1871"/>
                  <a:pt x="460942" y="0"/>
                </a:cubicBezTo>
                <a:cubicBezTo>
                  <a:pt x="749565" y="-13340"/>
                  <a:pt x="1065124" y="25459"/>
                  <a:pt x="1270940" y="0"/>
                </a:cubicBezTo>
                <a:cubicBezTo>
                  <a:pt x="1476756" y="-25459"/>
                  <a:pt x="1689496" y="-24364"/>
                  <a:pt x="2007905" y="0"/>
                </a:cubicBezTo>
                <a:cubicBezTo>
                  <a:pt x="2326315" y="24364"/>
                  <a:pt x="2231572" y="-9354"/>
                  <a:pt x="2452740" y="0"/>
                </a:cubicBezTo>
                <a:cubicBezTo>
                  <a:pt x="2673909" y="9354"/>
                  <a:pt x="2843357" y="4249"/>
                  <a:pt x="2970608" y="0"/>
                </a:cubicBezTo>
                <a:cubicBezTo>
                  <a:pt x="3097859" y="-4249"/>
                  <a:pt x="3339495" y="-18234"/>
                  <a:pt x="3488476" y="0"/>
                </a:cubicBezTo>
                <a:cubicBezTo>
                  <a:pt x="3637457" y="18234"/>
                  <a:pt x="3749601" y="10307"/>
                  <a:pt x="4006343" y="0"/>
                </a:cubicBezTo>
                <a:cubicBezTo>
                  <a:pt x="4263085" y="-10307"/>
                  <a:pt x="4567401" y="12874"/>
                  <a:pt x="4816341" y="0"/>
                </a:cubicBezTo>
                <a:cubicBezTo>
                  <a:pt x="5065281" y="-12874"/>
                  <a:pt x="5298695" y="19822"/>
                  <a:pt x="5626339" y="0"/>
                </a:cubicBezTo>
                <a:cubicBezTo>
                  <a:pt x="5953983" y="-19822"/>
                  <a:pt x="6034993" y="-24704"/>
                  <a:pt x="6144207" y="0"/>
                </a:cubicBezTo>
                <a:cubicBezTo>
                  <a:pt x="6253421" y="24704"/>
                  <a:pt x="6522470" y="-10936"/>
                  <a:pt x="6662075" y="0"/>
                </a:cubicBezTo>
                <a:cubicBezTo>
                  <a:pt x="6801680" y="10936"/>
                  <a:pt x="6981186" y="-2896"/>
                  <a:pt x="7106910" y="0"/>
                </a:cubicBezTo>
                <a:cubicBezTo>
                  <a:pt x="7232635" y="2896"/>
                  <a:pt x="7572447" y="22191"/>
                  <a:pt x="7764203" y="0"/>
                </a:cubicBezTo>
                <a:cubicBezTo>
                  <a:pt x="7981442" y="34558"/>
                  <a:pt x="8224012" y="227082"/>
                  <a:pt x="8225145" y="460942"/>
                </a:cubicBezTo>
                <a:cubicBezTo>
                  <a:pt x="8203995" y="644336"/>
                  <a:pt x="8255330" y="948915"/>
                  <a:pt x="8225145" y="1093950"/>
                </a:cubicBezTo>
                <a:cubicBezTo>
                  <a:pt x="8194960" y="1238985"/>
                  <a:pt x="8224762" y="1461730"/>
                  <a:pt x="8225145" y="1690084"/>
                </a:cubicBezTo>
                <a:cubicBezTo>
                  <a:pt x="8225528" y="1918438"/>
                  <a:pt x="8234433" y="2157080"/>
                  <a:pt x="8225145" y="2304655"/>
                </a:cubicBezTo>
                <a:cubicBezTo>
                  <a:pt x="8232551" y="2543325"/>
                  <a:pt x="8046707" y="2772143"/>
                  <a:pt x="7764203" y="2765597"/>
                </a:cubicBezTo>
                <a:cubicBezTo>
                  <a:pt x="7648633" y="2777157"/>
                  <a:pt x="7470124" y="2768408"/>
                  <a:pt x="7246335" y="2765597"/>
                </a:cubicBezTo>
                <a:cubicBezTo>
                  <a:pt x="7022546" y="2762786"/>
                  <a:pt x="6780467" y="2778276"/>
                  <a:pt x="6655435" y="2765597"/>
                </a:cubicBezTo>
                <a:cubicBezTo>
                  <a:pt x="6530403" y="2752918"/>
                  <a:pt x="6314361" y="2761918"/>
                  <a:pt x="6210600" y="2765597"/>
                </a:cubicBezTo>
                <a:cubicBezTo>
                  <a:pt x="6106839" y="2769276"/>
                  <a:pt x="5777507" y="2782646"/>
                  <a:pt x="5546667" y="2765597"/>
                </a:cubicBezTo>
                <a:cubicBezTo>
                  <a:pt x="5315827" y="2748548"/>
                  <a:pt x="5072072" y="2756702"/>
                  <a:pt x="4882735" y="2765597"/>
                </a:cubicBezTo>
                <a:cubicBezTo>
                  <a:pt x="4693398" y="2774492"/>
                  <a:pt x="4413516" y="2797595"/>
                  <a:pt x="4145769" y="2765597"/>
                </a:cubicBezTo>
                <a:cubicBezTo>
                  <a:pt x="3878022" y="2733599"/>
                  <a:pt x="3579228" y="2766173"/>
                  <a:pt x="3335771" y="2765597"/>
                </a:cubicBezTo>
                <a:cubicBezTo>
                  <a:pt x="3092314" y="2765021"/>
                  <a:pt x="3020719" y="2774882"/>
                  <a:pt x="2817904" y="2765597"/>
                </a:cubicBezTo>
                <a:cubicBezTo>
                  <a:pt x="2615089" y="2756312"/>
                  <a:pt x="2260281" y="2756068"/>
                  <a:pt x="2007905" y="2765597"/>
                </a:cubicBezTo>
                <a:cubicBezTo>
                  <a:pt x="1755529" y="2775126"/>
                  <a:pt x="1666749" y="2764447"/>
                  <a:pt x="1563070" y="2765597"/>
                </a:cubicBezTo>
                <a:cubicBezTo>
                  <a:pt x="1459392" y="2766747"/>
                  <a:pt x="1316475" y="2770704"/>
                  <a:pt x="1118235" y="2765597"/>
                </a:cubicBezTo>
                <a:cubicBezTo>
                  <a:pt x="919995" y="2760490"/>
                  <a:pt x="654324" y="2750949"/>
                  <a:pt x="460942" y="2765597"/>
                </a:cubicBezTo>
                <a:cubicBezTo>
                  <a:pt x="245851" y="2804500"/>
                  <a:pt x="14008" y="2534640"/>
                  <a:pt x="0" y="2304655"/>
                </a:cubicBezTo>
                <a:cubicBezTo>
                  <a:pt x="-26005" y="2149388"/>
                  <a:pt x="-19286" y="1954471"/>
                  <a:pt x="0" y="1726958"/>
                </a:cubicBezTo>
                <a:cubicBezTo>
                  <a:pt x="19286" y="1499445"/>
                  <a:pt x="-21346" y="1395093"/>
                  <a:pt x="0" y="1167699"/>
                </a:cubicBezTo>
                <a:cubicBezTo>
                  <a:pt x="21346" y="940305"/>
                  <a:pt x="7524" y="633392"/>
                  <a:pt x="0" y="460942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349921161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2017386" y="1822558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Metodología</a:t>
            </a:r>
            <a:endParaRPr sz="40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D1A2655-323A-200A-08E2-C122D36AB837}"/>
              </a:ext>
            </a:extLst>
          </p:cNvPr>
          <p:cNvSpPr txBox="1"/>
          <p:nvPr/>
        </p:nvSpPr>
        <p:spPr>
          <a:xfrm>
            <a:off x="1369546" y="2907545"/>
            <a:ext cx="6129050" cy="3616758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34925" algn="just">
              <a:lnSpc>
                <a:spcPct val="122600"/>
              </a:lnSpc>
            </a:pP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Técnicas de </a:t>
            </a:r>
            <a:r>
              <a:rPr lang="es-ES" sz="2400" spc="-15" err="1">
                <a:solidFill>
                  <a:srgbClr val="333333"/>
                </a:solidFill>
                <a:latin typeface="Aptos"/>
                <a:cs typeface="Roboto"/>
              </a:rPr>
              <a:t>clustering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:</a:t>
            </a:r>
          </a:p>
          <a:p>
            <a:pPr marL="377825" indent="-342900" algn="just">
              <a:lnSpc>
                <a:spcPct val="122600"/>
              </a:lnSpc>
              <a:buFont typeface="Calibri"/>
              <a:buChar char="-"/>
            </a:pP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K-medias</a:t>
            </a:r>
          </a:p>
          <a:p>
            <a:pPr marL="377825" indent="-342900" algn="just">
              <a:lnSpc>
                <a:spcPct val="122600"/>
              </a:lnSpc>
              <a:buFont typeface="Calibri"/>
              <a:buChar char="-"/>
            </a:pP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K-</a:t>
            </a:r>
            <a:r>
              <a:rPr lang="es-ES" sz="2400" spc="-15" err="1">
                <a:solidFill>
                  <a:srgbClr val="333333"/>
                </a:solidFill>
                <a:latin typeface="Aptos"/>
                <a:cs typeface="Roboto"/>
              </a:rPr>
              <a:t>medoides</a:t>
            </a:r>
          </a:p>
          <a:p>
            <a:pPr marL="377825" indent="-342900" algn="just">
              <a:lnSpc>
                <a:spcPct val="122600"/>
              </a:lnSpc>
              <a:buFont typeface="Calibri"/>
              <a:buChar char="-"/>
            </a:pPr>
            <a:endParaRPr lang="es-ES" sz="2400" spc="-15">
              <a:solidFill>
                <a:srgbClr val="333333"/>
              </a:solidFill>
              <a:latin typeface="Aptos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ptos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ptos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ptos"/>
              <a:cs typeface="Roboto"/>
            </a:endParaRPr>
          </a:p>
          <a:p>
            <a:pPr marL="377825" indent="-342900" algn="just">
              <a:lnSpc>
                <a:spcPct val="122600"/>
              </a:lnSpc>
              <a:buFont typeface="Calibri"/>
              <a:buChar char="-"/>
            </a:pP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Jerárquico </a:t>
            </a:r>
            <a:r>
              <a:rPr lang="es-ES" sz="2400" spc="-15" err="1">
                <a:solidFill>
                  <a:srgbClr val="333333"/>
                </a:solidFill>
                <a:latin typeface="Aptos"/>
                <a:cs typeface="Roboto"/>
              </a:rPr>
              <a:t>aglomerativo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A94C01-DB91-1F5F-A350-E3F02FC51BA7}"/>
              </a:ext>
            </a:extLst>
          </p:cNvPr>
          <p:cNvSpPr txBox="1"/>
          <p:nvPr/>
        </p:nvSpPr>
        <p:spPr>
          <a:xfrm>
            <a:off x="8540672" y="1966682"/>
            <a:ext cx="7867918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ea typeface="Calibri"/>
                <a:cs typeface="Calibri"/>
              </a:rPr>
              <a:t>Selección del número de </a:t>
            </a:r>
            <a:r>
              <a:rPr lang="es-ES" err="1">
                <a:ea typeface="Calibri"/>
                <a:cs typeface="Calibri"/>
              </a:rPr>
              <a:t>clusters</a:t>
            </a:r>
            <a:r>
              <a:rPr lang="es-ES">
                <a:ea typeface="Calibri"/>
                <a:cs typeface="Calibri"/>
              </a:rPr>
              <a:t> mediante </a:t>
            </a:r>
            <a:r>
              <a:rPr lang="es-ES" b="1">
                <a:ea typeface="Calibri"/>
                <a:cs typeface="Calibri"/>
              </a:rPr>
              <a:t>método del codo</a:t>
            </a:r>
          </a:p>
          <a:p>
            <a:pPr algn="ctr"/>
            <a:r>
              <a:rPr lang="es-ES">
                <a:ea typeface="Calibri"/>
                <a:cs typeface="Calibri"/>
              </a:rPr>
              <a:t> y </a:t>
            </a:r>
            <a:r>
              <a:rPr lang="es-ES" b="1" err="1">
                <a:ea typeface="Calibri"/>
                <a:cs typeface="Calibri"/>
              </a:rPr>
              <a:t>Silhouette</a:t>
            </a:r>
            <a:r>
              <a:rPr lang="es-ES" b="1">
                <a:ea typeface="Calibri"/>
                <a:cs typeface="Calibri"/>
              </a:rPr>
              <a:t> Score</a:t>
            </a:r>
          </a:p>
          <a:p>
            <a:pPr algn="ctr"/>
            <a:endParaRPr lang="es-ES">
              <a:ea typeface="Calibri"/>
              <a:cs typeface="Calibri"/>
            </a:endParaRPr>
          </a:p>
          <a:p>
            <a:pPr algn="ctr"/>
            <a:endParaRPr lang="es-ES">
              <a:ea typeface="Calibri"/>
              <a:cs typeface="Calibri"/>
            </a:endParaRPr>
          </a:p>
          <a:p>
            <a:endParaRPr lang="es-ES">
              <a:ea typeface="Calibri"/>
              <a:cs typeface="Calibri"/>
            </a:endParaRPr>
          </a:p>
        </p:txBody>
      </p:sp>
      <p:pic>
        <p:nvPicPr>
          <p:cNvPr id="22" name="Imagen 2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4ED6136-E2B0-8B26-8902-8A7ACC334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339" y="2708476"/>
            <a:ext cx="6539403" cy="154540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D9B6EBC-9814-6161-FD59-C0398C3C1858}"/>
              </a:ext>
            </a:extLst>
          </p:cNvPr>
          <p:cNvSpPr/>
          <p:nvPr/>
        </p:nvSpPr>
        <p:spPr>
          <a:xfrm>
            <a:off x="8354049" y="4871743"/>
            <a:ext cx="8225145" cy="3626208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3C4D7A0D-1EDF-6039-669C-00FCF84400F8}"/>
              </a:ext>
            </a:extLst>
          </p:cNvPr>
          <p:cNvCxnSpPr>
            <a:cxnSpLocks/>
          </p:cNvCxnSpPr>
          <p:nvPr/>
        </p:nvCxnSpPr>
        <p:spPr>
          <a:xfrm flipV="1">
            <a:off x="3270845" y="3037774"/>
            <a:ext cx="4799823" cy="10219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CAE569A-BB2D-6613-99DB-490B97898629}"/>
              </a:ext>
            </a:extLst>
          </p:cNvPr>
          <p:cNvCxnSpPr>
            <a:cxnSpLocks/>
          </p:cNvCxnSpPr>
          <p:nvPr/>
        </p:nvCxnSpPr>
        <p:spPr>
          <a:xfrm>
            <a:off x="5111215" y="6230964"/>
            <a:ext cx="2950304" cy="25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8983CFF-B20E-E1D8-9539-AB10DBD5104C}"/>
              </a:ext>
            </a:extLst>
          </p:cNvPr>
          <p:cNvCxnSpPr/>
          <p:nvPr/>
        </p:nvCxnSpPr>
        <p:spPr>
          <a:xfrm flipV="1">
            <a:off x="3126281" y="3310832"/>
            <a:ext cx="4943196" cy="29045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1" name="Imagen 30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BE87D06-6429-CDA6-359D-27A17F6A1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0125" y="5518435"/>
            <a:ext cx="6984084" cy="2765276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DDD43EB3-2033-84FE-70BE-48913FACC7CA}"/>
              </a:ext>
            </a:extLst>
          </p:cNvPr>
          <p:cNvSpPr txBox="1"/>
          <p:nvPr/>
        </p:nvSpPr>
        <p:spPr>
          <a:xfrm>
            <a:off x="8354468" y="5058320"/>
            <a:ext cx="786791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err="1">
                <a:latin typeface="Aptos"/>
                <a:ea typeface="Calibri"/>
                <a:cs typeface="Calibri"/>
              </a:rPr>
              <a:t>Dendograma</a:t>
            </a:r>
            <a:endParaRPr lang="es-ES" b="1" err="1">
              <a:latin typeface="Aptos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D06464DD-CA20-BB9C-27BC-134C3CCB8340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79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2017386" y="1822558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Metodología</a:t>
            </a:r>
            <a:endParaRPr sz="40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D1A2655-323A-200A-08E2-C122D36AB837}"/>
              </a:ext>
            </a:extLst>
          </p:cNvPr>
          <p:cNvSpPr txBox="1"/>
          <p:nvPr/>
        </p:nvSpPr>
        <p:spPr>
          <a:xfrm>
            <a:off x="1369546" y="2907545"/>
            <a:ext cx="6129050" cy="4071050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34925" algn="just">
              <a:lnSpc>
                <a:spcPct val="122600"/>
              </a:lnSpc>
            </a:pP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Técnicas de </a:t>
            </a:r>
            <a:r>
              <a:rPr lang="es-ES" sz="2400" spc="-15" err="1">
                <a:solidFill>
                  <a:srgbClr val="333333"/>
                </a:solidFill>
                <a:latin typeface="Aptos"/>
                <a:cs typeface="Roboto"/>
              </a:rPr>
              <a:t>clustering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:</a:t>
            </a: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ptos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ptos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ptos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ptos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ptos"/>
              <a:cs typeface="Roboto"/>
            </a:endParaRPr>
          </a:p>
          <a:p>
            <a:pPr marL="377825" indent="-342900" algn="just">
              <a:lnSpc>
                <a:spcPct val="122600"/>
              </a:lnSpc>
              <a:buFont typeface="Calibri"/>
              <a:buChar char="-"/>
            </a:pP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DBSCAN</a:t>
            </a: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ntenna Light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ntenna Light"/>
              <a:cs typeface="Roboto"/>
            </a:endParaRPr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8983CFF-B20E-E1D8-9539-AB10DBD5104C}"/>
              </a:ext>
            </a:extLst>
          </p:cNvPr>
          <p:cNvCxnSpPr/>
          <p:nvPr/>
        </p:nvCxnSpPr>
        <p:spPr>
          <a:xfrm flipV="1">
            <a:off x="3240937" y="4857720"/>
            <a:ext cx="5000546" cy="93591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BB3E4A8-D62E-D21A-9011-1CF6B55F4CE4}"/>
              </a:ext>
            </a:extLst>
          </p:cNvPr>
          <p:cNvSpPr/>
          <p:nvPr/>
        </p:nvSpPr>
        <p:spPr>
          <a:xfrm>
            <a:off x="8357646" y="2321955"/>
            <a:ext cx="8210808" cy="6265418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FB1BF7-2909-AAC8-1AF5-CACE3B22E81A}"/>
              </a:ext>
            </a:extLst>
          </p:cNvPr>
          <p:cNvSpPr txBox="1"/>
          <p:nvPr/>
        </p:nvSpPr>
        <p:spPr>
          <a:xfrm>
            <a:off x="8540672" y="2593642"/>
            <a:ext cx="7867918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latin typeface="Aptos"/>
                <a:ea typeface="Calibri"/>
                <a:cs typeface="Calibri"/>
              </a:rPr>
              <a:t>Búsqueda de los mejores </a:t>
            </a:r>
            <a:r>
              <a:rPr lang="es-ES" err="1">
                <a:latin typeface="Aptos"/>
                <a:ea typeface="Calibri"/>
                <a:cs typeface="Calibri"/>
              </a:rPr>
              <a:t>hiperparámetros</a:t>
            </a:r>
            <a:r>
              <a:rPr lang="es-ES">
                <a:latin typeface="Aptos"/>
                <a:ea typeface="Calibri"/>
                <a:cs typeface="Calibri"/>
              </a:rPr>
              <a:t>: </a:t>
            </a:r>
            <a:r>
              <a:rPr lang="es-ES" b="1" err="1">
                <a:latin typeface="Aptos"/>
                <a:ea typeface="Calibri"/>
                <a:cs typeface="Calibri"/>
              </a:rPr>
              <a:t>eps</a:t>
            </a:r>
            <a:r>
              <a:rPr lang="es-ES">
                <a:latin typeface="Aptos"/>
                <a:ea typeface="Calibri"/>
                <a:cs typeface="Calibri"/>
              </a:rPr>
              <a:t> y </a:t>
            </a:r>
            <a:r>
              <a:rPr lang="es-ES" b="1" err="1">
                <a:latin typeface="Aptos"/>
                <a:ea typeface="Calibri"/>
                <a:cs typeface="Calibri"/>
              </a:rPr>
              <a:t>min_samples</a:t>
            </a:r>
            <a:endParaRPr lang="es-ES" b="1">
              <a:latin typeface="Aptos"/>
              <a:ea typeface="Calibri"/>
              <a:cs typeface="Calibri"/>
            </a:endParaRPr>
          </a:p>
          <a:p>
            <a:pPr algn="ctr"/>
            <a:endParaRPr lang="es-ES">
              <a:latin typeface="Aptos"/>
              <a:ea typeface="Calibri"/>
              <a:cs typeface="Calibri"/>
            </a:endParaRPr>
          </a:p>
          <a:p>
            <a:pPr algn="ctr"/>
            <a:endParaRPr lang="es-ES">
              <a:latin typeface="Aptos"/>
              <a:ea typeface="Calibri"/>
              <a:cs typeface="Calibri"/>
            </a:endParaRPr>
          </a:p>
          <a:p>
            <a:endParaRPr lang="es-ES">
              <a:latin typeface="Aptos"/>
              <a:ea typeface="Calibri"/>
              <a:cs typeface="Calibri"/>
            </a:endParaRPr>
          </a:p>
        </p:txBody>
      </p:sp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A7B1066A-2B1E-7CDB-6375-FD84B6AC0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14" y="3006816"/>
            <a:ext cx="7072266" cy="2577255"/>
          </a:xfrm>
          <a:prstGeom prst="rect">
            <a:avLst/>
          </a:prstGeom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171C7837-4D9E-7171-9132-F817086580B5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2D958315-6E92-6817-477A-3DA5B855A087}"/>
              </a:ext>
            </a:extLst>
          </p:cNvPr>
          <p:cNvGrpSpPr/>
          <p:nvPr/>
        </p:nvGrpSpPr>
        <p:grpSpPr>
          <a:xfrm>
            <a:off x="9569788" y="5794742"/>
            <a:ext cx="2885175" cy="2369524"/>
            <a:chOff x="3113855" y="4111555"/>
            <a:chExt cx="5596654" cy="4343937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616C6AC9-3E63-2BA2-298D-E2B750F5D5AD}"/>
                </a:ext>
              </a:extLst>
            </p:cNvPr>
            <p:cNvGrpSpPr/>
            <p:nvPr/>
          </p:nvGrpSpPr>
          <p:grpSpPr>
            <a:xfrm>
              <a:off x="3515261" y="6340881"/>
              <a:ext cx="3584768" cy="2114611"/>
              <a:chOff x="3515261" y="6340881"/>
              <a:chExt cx="3584768" cy="2114611"/>
            </a:xfrm>
          </p:grpSpPr>
          <p:pic>
            <p:nvPicPr>
              <p:cNvPr id="23" name="Imagen 22" descr="Mapa&#10;&#10;Descripción generada automáticamente">
                <a:extLst>
                  <a:ext uri="{FF2B5EF4-FFF2-40B4-BE49-F238E27FC236}">
                    <a16:creationId xmlns:a16="http://schemas.microsoft.com/office/drawing/2014/main" id="{BF1FDF42-1458-7209-D2ED-BEC3A045D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36842" y="6340881"/>
                <a:ext cx="1763187" cy="2108224"/>
              </a:xfrm>
              <a:prstGeom prst="rect">
                <a:avLst/>
              </a:prstGeom>
            </p:spPr>
          </p:pic>
          <p:pic>
            <p:nvPicPr>
              <p:cNvPr id="26" name="Imagen 25" descr="Mapa&#10;&#10;Descripción generada automáticamente">
                <a:extLst>
                  <a:ext uri="{FF2B5EF4-FFF2-40B4-BE49-F238E27FC236}">
                    <a16:creationId xmlns:a16="http://schemas.microsoft.com/office/drawing/2014/main" id="{09C4286C-B429-A059-0636-0E06B78E6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5261" y="6347270"/>
                <a:ext cx="1592075" cy="2108222"/>
              </a:xfrm>
              <a:prstGeom prst="rect">
                <a:avLst/>
              </a:prstGeom>
            </p:spPr>
          </p:pic>
        </p:grpSp>
        <p:pic>
          <p:nvPicPr>
            <p:cNvPr id="28" name="Imagen 27" descr="Mapa, Gráfico de dispersión&#10;&#10;Descripción generada automáticamente">
              <a:extLst>
                <a:ext uri="{FF2B5EF4-FFF2-40B4-BE49-F238E27FC236}">
                  <a16:creationId xmlns:a16="http://schemas.microsoft.com/office/drawing/2014/main" id="{08FF5202-F2A0-952E-F916-BBA687079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2480" y="4118277"/>
              <a:ext cx="1815838" cy="2121388"/>
            </a:xfrm>
            <a:prstGeom prst="rect">
              <a:avLst/>
            </a:prstGeom>
          </p:spPr>
        </p:pic>
        <p:pic>
          <p:nvPicPr>
            <p:cNvPr id="31" name="Imagen 30" descr="Mapa&#10;&#10;Descripción generada automáticamente">
              <a:extLst>
                <a:ext uri="{FF2B5EF4-FFF2-40B4-BE49-F238E27FC236}">
                  <a16:creationId xmlns:a16="http://schemas.microsoft.com/office/drawing/2014/main" id="{B62C74CE-DB40-853F-509E-99430659C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23560" y="4111555"/>
              <a:ext cx="1986949" cy="2213526"/>
            </a:xfrm>
            <a:prstGeom prst="rect">
              <a:avLst/>
            </a:prstGeom>
          </p:spPr>
        </p:pic>
        <p:pic>
          <p:nvPicPr>
            <p:cNvPr id="33" name="Imagen 32" descr="Mapa&#10;&#10;Descripción generada automáticamente">
              <a:extLst>
                <a:ext uri="{FF2B5EF4-FFF2-40B4-BE49-F238E27FC236}">
                  <a16:creationId xmlns:a16="http://schemas.microsoft.com/office/drawing/2014/main" id="{1A64E0A7-5235-5AF9-2E57-613CF87D4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13855" y="4117854"/>
              <a:ext cx="1697374" cy="2121386"/>
            </a:xfrm>
            <a:prstGeom prst="rect">
              <a:avLst/>
            </a:prstGeom>
          </p:spPr>
        </p:pic>
      </p:grpSp>
      <p:sp>
        <p:nvSpPr>
          <p:cNvPr id="51" name="object 14">
            <a:extLst>
              <a:ext uri="{FF2B5EF4-FFF2-40B4-BE49-F238E27FC236}">
                <a16:creationId xmlns:a16="http://schemas.microsoft.com/office/drawing/2014/main" id="{3AEE137A-956F-60F3-845F-EEC5E9881C08}"/>
              </a:ext>
            </a:extLst>
          </p:cNvPr>
          <p:cNvSpPr txBox="1"/>
          <p:nvPr/>
        </p:nvSpPr>
        <p:spPr>
          <a:xfrm>
            <a:off x="12918954" y="6464415"/>
            <a:ext cx="3065555" cy="26096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14604" rIns="0" bIns="0" rtlCol="0" anchor="t">
            <a:spAutoFit/>
          </a:bodyPr>
          <a:lstStyle/>
          <a:p>
            <a:pPr algn="ctr"/>
            <a:r>
              <a:rPr lang="en-US" sz="1600" b="1" spc="-15">
                <a:solidFill>
                  <a:srgbClr val="4A4A4F"/>
                </a:solidFill>
                <a:latin typeface="Aptos"/>
                <a:cs typeface="Calibri"/>
              </a:rPr>
              <a:t>18 </a:t>
            </a:r>
            <a:r>
              <a:rPr lang="en-US" sz="1600" b="1" spc="-15" err="1">
                <a:solidFill>
                  <a:srgbClr val="4A4A4F"/>
                </a:solidFill>
                <a:latin typeface="Aptos"/>
                <a:cs typeface="Calibri"/>
              </a:rPr>
              <a:t>pruebas</a:t>
            </a:r>
            <a:r>
              <a:rPr lang="en-US" sz="1600" b="1" spc="-15">
                <a:solidFill>
                  <a:srgbClr val="4A4A4F"/>
                </a:solidFill>
                <a:latin typeface="Aptos"/>
                <a:cs typeface="Calibri"/>
              </a:rPr>
              <a:t> de </a:t>
            </a:r>
            <a:r>
              <a:rPr lang="en-US" sz="1600" b="1" spc="-15" err="1">
                <a:solidFill>
                  <a:srgbClr val="4A4A4F"/>
                </a:solidFill>
                <a:latin typeface="Aptos"/>
                <a:cs typeface="Calibri"/>
              </a:rPr>
              <a:t>hiperparámetros</a:t>
            </a:r>
            <a:endParaRPr lang="es-ES" b="1" err="1"/>
          </a:p>
        </p:txBody>
      </p:sp>
    </p:spTree>
    <p:extLst>
      <p:ext uri="{BB962C8B-B14F-4D97-AF65-F5344CB8AC3E}">
        <p14:creationId xmlns:p14="http://schemas.microsoft.com/office/powerpoint/2010/main" val="24173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2017386" y="1822558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Metodología</a:t>
            </a:r>
            <a:endParaRPr sz="40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D1A2655-323A-200A-08E2-C122D36AB837}"/>
              </a:ext>
            </a:extLst>
          </p:cNvPr>
          <p:cNvSpPr txBox="1"/>
          <p:nvPr/>
        </p:nvSpPr>
        <p:spPr>
          <a:xfrm>
            <a:off x="1369546" y="2907545"/>
            <a:ext cx="6129050" cy="3162468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ntenna Light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ntenna Light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ntenna Light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ntenna Light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ntenna Light"/>
              <a:cs typeface="Roboto"/>
            </a:endParaRP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333333"/>
              </a:solidFill>
              <a:latin typeface="Antenna Light"/>
              <a:cs typeface="Roboto"/>
            </a:endParaRPr>
          </a:p>
          <a:p>
            <a:pPr marL="377825" indent="-342900" algn="just">
              <a:lnSpc>
                <a:spcPct val="122600"/>
              </a:lnSpc>
              <a:buFont typeface="Calibri"/>
              <a:buChar char="-"/>
            </a:pP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Puntos calientes</a:t>
            </a:r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38983CFF-B20E-E1D8-9539-AB10DBD5104C}"/>
              </a:ext>
            </a:extLst>
          </p:cNvPr>
          <p:cNvCxnSpPr/>
          <p:nvPr/>
        </p:nvCxnSpPr>
        <p:spPr>
          <a:xfrm flipV="1">
            <a:off x="4034669" y="4915094"/>
            <a:ext cx="4206814" cy="9060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BB3E4A8-D62E-D21A-9011-1CF6B55F4CE4}"/>
              </a:ext>
            </a:extLst>
          </p:cNvPr>
          <p:cNvSpPr/>
          <p:nvPr/>
        </p:nvSpPr>
        <p:spPr>
          <a:xfrm>
            <a:off x="8357646" y="2321955"/>
            <a:ext cx="8210808" cy="557692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CD89194A-B9E0-D210-4212-C4C8C497EF7A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pic>
        <p:nvPicPr>
          <p:cNvPr id="17" name="Imagen 16" descr="Mapa&#10;&#10;Descripción generada automáticamente">
            <a:extLst>
              <a:ext uri="{FF2B5EF4-FFF2-40B4-BE49-F238E27FC236}">
                <a16:creationId xmlns:a16="http://schemas.microsoft.com/office/drawing/2014/main" id="{E58B37D5-567B-CE17-A118-9B9A3ACB7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1175" y="2452020"/>
            <a:ext cx="6027771" cy="5305425"/>
          </a:xfrm>
          <a:prstGeom prst="rect">
            <a:avLst/>
          </a:prstGeom>
        </p:spPr>
      </p:pic>
      <p:pic>
        <p:nvPicPr>
          <p:cNvPr id="18" name="Imagen 1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C7220F2-1B55-8506-4BC7-DD349B64B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559" y="2412796"/>
            <a:ext cx="1563687" cy="179215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7C2161E-AFC4-4D42-5468-AE53D939B557}"/>
              </a:ext>
            </a:extLst>
          </p:cNvPr>
          <p:cNvSpPr txBox="1"/>
          <p:nvPr/>
        </p:nvSpPr>
        <p:spPr>
          <a:xfrm>
            <a:off x="1740191" y="606838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  <a:cs typeface="Courier New"/>
              </a:rPr>
              <a:t>Kernel Density Estimation (KDE)</a:t>
            </a:r>
          </a:p>
        </p:txBody>
      </p:sp>
    </p:spTree>
    <p:extLst>
      <p:ext uri="{BB962C8B-B14F-4D97-AF65-F5344CB8AC3E}">
        <p14:creationId xmlns:p14="http://schemas.microsoft.com/office/powerpoint/2010/main" val="130726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ES"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2017386" y="1822558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Metodología:</a:t>
            </a:r>
            <a:endParaRPr sz="4050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D1A2655-323A-200A-08E2-C122D36AB837}"/>
              </a:ext>
            </a:extLst>
          </p:cNvPr>
          <p:cNvSpPr txBox="1"/>
          <p:nvPr/>
        </p:nvSpPr>
        <p:spPr>
          <a:xfrm>
            <a:off x="4830918" y="1883903"/>
            <a:ext cx="3820736" cy="507061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34925" algn="ctr">
              <a:lnSpc>
                <a:spcPct val="122600"/>
              </a:lnSpc>
            </a:pPr>
            <a:r>
              <a:rPr lang="es-ES" sz="2800" b="1" spc="-15">
                <a:solidFill>
                  <a:srgbClr val="333333"/>
                </a:solidFill>
                <a:latin typeface="Antenna Light"/>
                <a:cs typeface="Roboto"/>
              </a:rPr>
              <a:t>Comparación y análisis</a:t>
            </a:r>
            <a:endParaRPr lang="es-ES" sz="2000" b="1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833D9836-2ECF-7273-D936-9B52B6FBA6C7}"/>
              </a:ext>
            </a:extLst>
          </p:cNvPr>
          <p:cNvSpPr/>
          <p:nvPr/>
        </p:nvSpPr>
        <p:spPr>
          <a:xfrm>
            <a:off x="9988965" y="4986504"/>
            <a:ext cx="1476049" cy="63044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2B4D5DD-01AC-4786-6321-B6F2182318ED}"/>
              </a:ext>
            </a:extLst>
          </p:cNvPr>
          <p:cNvSpPr txBox="1"/>
          <p:nvPr/>
        </p:nvSpPr>
        <p:spPr>
          <a:xfrm>
            <a:off x="11866062" y="4309431"/>
            <a:ext cx="4070797" cy="2339102"/>
          </a:xfrm>
          <a:prstGeom prst="rect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accent5">
                    <a:lumMod val="76000"/>
                  </a:schemeClr>
                </a:solidFill>
                <a:ea typeface="Calibri"/>
                <a:cs typeface="Calibri"/>
              </a:rPr>
              <a:t>Análisis</a:t>
            </a:r>
          </a:p>
          <a:p>
            <a:pPr algn="ctr"/>
            <a:endParaRPr lang="es-ES" sz="2800" b="1">
              <a:solidFill>
                <a:schemeClr val="accent5">
                  <a:lumMod val="76000"/>
                </a:schemeClr>
              </a:solidFill>
              <a:ea typeface="Calibri"/>
              <a:cs typeface="Calibri"/>
            </a:endParaRPr>
          </a:p>
          <a:p>
            <a:pPr marL="342900" indent="-342900" algn="ctr">
              <a:buFont typeface="Arial"/>
              <a:buChar char="•"/>
            </a:pPr>
            <a:r>
              <a:rPr lang="es-ES" sz="2400">
                <a:ea typeface="Calibri"/>
                <a:cs typeface="Calibri"/>
              </a:rPr>
              <a:t>Davies-</a:t>
            </a:r>
            <a:r>
              <a:rPr lang="es-ES" sz="2400" err="1">
                <a:ea typeface="Calibri"/>
                <a:cs typeface="Calibri"/>
              </a:rPr>
              <a:t>Bouldin</a:t>
            </a:r>
            <a:r>
              <a:rPr lang="es-ES" sz="2400">
                <a:ea typeface="Calibri"/>
                <a:cs typeface="Calibri"/>
              </a:rPr>
              <a:t> </a:t>
            </a:r>
            <a:r>
              <a:rPr lang="es-ES" sz="2400" err="1">
                <a:ea typeface="Calibri"/>
                <a:cs typeface="Calibri"/>
              </a:rPr>
              <a:t>Index</a:t>
            </a:r>
            <a:r>
              <a:rPr lang="es-ES" sz="2400">
                <a:ea typeface="Calibri"/>
                <a:cs typeface="Calibri"/>
              </a:rPr>
              <a:t> (Excepto puntos calientes)</a:t>
            </a:r>
          </a:p>
          <a:p>
            <a:pPr marL="342900" indent="-342900" algn="ctr">
              <a:buFont typeface="Arial"/>
              <a:buChar char="•"/>
            </a:pPr>
            <a:r>
              <a:rPr lang="es-ES" sz="2400">
                <a:ea typeface="Calibri"/>
                <a:cs typeface="Calibri"/>
              </a:rPr>
              <a:t>Contexto geológico</a:t>
            </a:r>
          </a:p>
          <a:p>
            <a:endParaRPr lang="es-ES">
              <a:ea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BB352D4-0536-2D4B-79CA-441FF2805488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7B70CFC-317C-7ABA-9C50-3C6DA4C3ADAE}"/>
              </a:ext>
            </a:extLst>
          </p:cNvPr>
          <p:cNvGrpSpPr/>
          <p:nvPr/>
        </p:nvGrpSpPr>
        <p:grpSpPr>
          <a:xfrm>
            <a:off x="1793623" y="3876688"/>
            <a:ext cx="2208759" cy="1906416"/>
            <a:chOff x="676444" y="3131568"/>
            <a:chExt cx="5793096" cy="4961586"/>
          </a:xfrm>
        </p:grpSpPr>
        <p:pic>
          <p:nvPicPr>
            <p:cNvPr id="19" name="Imagen 18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190D829F-F818-D27D-7B2A-BD5CD0B1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323" y="4255210"/>
              <a:ext cx="2804803" cy="1145355"/>
            </a:xfrm>
            <a:prstGeom prst="rect">
              <a:avLst/>
            </a:prstGeom>
          </p:spPr>
        </p:pic>
        <p:pic>
          <p:nvPicPr>
            <p:cNvPr id="20" name="Imagen 19" descr="Gráfico, Histograma, Gráfico de cajas y bigotes&#10;&#10;Descripción generada automáticamente">
              <a:extLst>
                <a:ext uri="{FF2B5EF4-FFF2-40B4-BE49-F238E27FC236}">
                  <a16:creationId xmlns:a16="http://schemas.microsoft.com/office/drawing/2014/main" id="{0929836B-1E3E-EE52-2AE2-5C64E37C3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97595" y="3141667"/>
              <a:ext cx="2933839" cy="1131012"/>
            </a:xfrm>
            <a:prstGeom prst="rect">
              <a:avLst/>
            </a:prstGeom>
          </p:spPr>
        </p:pic>
        <p:pic>
          <p:nvPicPr>
            <p:cNvPr id="21" name="Imagen 20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3337A312-D3A0-BC07-39F5-A8E9604C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6444" y="3131568"/>
              <a:ext cx="2675767" cy="1131011"/>
            </a:xfrm>
            <a:prstGeom prst="rect">
              <a:avLst/>
            </a:prstGeom>
          </p:spPr>
        </p:pic>
        <p:pic>
          <p:nvPicPr>
            <p:cNvPr id="26" name="Imagen 25" descr="Mapa&#10;&#10;Descripción generada automáticamente">
              <a:extLst>
                <a:ext uri="{FF2B5EF4-FFF2-40B4-BE49-F238E27FC236}">
                  <a16:creationId xmlns:a16="http://schemas.microsoft.com/office/drawing/2014/main" id="{814D3E39-E150-3041-014D-169AF70A9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73017" y="5531377"/>
              <a:ext cx="1971585" cy="2561777"/>
            </a:xfrm>
            <a:prstGeom prst="rect">
              <a:avLst/>
            </a:prstGeom>
          </p:spPr>
        </p:pic>
        <p:pic>
          <p:nvPicPr>
            <p:cNvPr id="13" name="Imagen 12" descr="Gráfico, Gráfico de barras, Histograma&#10;&#10;Descripción generada automáticamente">
              <a:extLst>
                <a:ext uri="{FF2B5EF4-FFF2-40B4-BE49-F238E27FC236}">
                  <a16:creationId xmlns:a16="http://schemas.microsoft.com/office/drawing/2014/main" id="{DBB650D3-99A6-4097-3013-3BA7A960B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29642" y="4361504"/>
              <a:ext cx="2480145" cy="1022613"/>
            </a:xfrm>
            <a:prstGeom prst="rect">
              <a:avLst/>
            </a:prstGeom>
          </p:spPr>
        </p:pic>
        <p:pic>
          <p:nvPicPr>
            <p:cNvPr id="22" name="Imagen 21" descr="Diagrama, Mapa&#10;&#10;Descripción generada automáticamente">
              <a:extLst>
                <a:ext uri="{FF2B5EF4-FFF2-40B4-BE49-F238E27FC236}">
                  <a16:creationId xmlns:a16="http://schemas.microsoft.com/office/drawing/2014/main" id="{AE8F66E0-40CB-A9E5-7D2D-949731F93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84550" y="5530499"/>
              <a:ext cx="1388782" cy="1627881"/>
            </a:xfrm>
            <a:prstGeom prst="rect">
              <a:avLst/>
            </a:prstGeom>
          </p:spPr>
        </p:pic>
        <p:pic>
          <p:nvPicPr>
            <p:cNvPr id="24" name="Imagen 23" descr="Mapa&#10;&#10;Descripción generada automáticamente">
              <a:extLst>
                <a:ext uri="{FF2B5EF4-FFF2-40B4-BE49-F238E27FC236}">
                  <a16:creationId xmlns:a16="http://schemas.microsoft.com/office/drawing/2014/main" id="{A094B89E-147E-5919-4236-60AA7F8AC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42" y="6343297"/>
              <a:ext cx="1398398" cy="1735506"/>
            </a:xfrm>
            <a:prstGeom prst="rect">
              <a:avLst/>
            </a:prstGeom>
          </p:spPr>
        </p:pic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E69E6B4D-F8C3-645F-36A5-96F461A2372F}"/>
              </a:ext>
            </a:extLst>
          </p:cNvPr>
          <p:cNvGrpSpPr/>
          <p:nvPr/>
        </p:nvGrpSpPr>
        <p:grpSpPr>
          <a:xfrm>
            <a:off x="2180354" y="6456982"/>
            <a:ext cx="1907676" cy="1748639"/>
            <a:chOff x="676444" y="3131568"/>
            <a:chExt cx="5793096" cy="4961586"/>
          </a:xfrm>
        </p:grpSpPr>
        <p:pic>
          <p:nvPicPr>
            <p:cNvPr id="35" name="Imagen 34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D43614C4-A832-4000-2AE4-68969C9C6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323" y="4255210"/>
              <a:ext cx="2804803" cy="1145355"/>
            </a:xfrm>
            <a:prstGeom prst="rect">
              <a:avLst/>
            </a:prstGeom>
          </p:spPr>
        </p:pic>
        <p:pic>
          <p:nvPicPr>
            <p:cNvPr id="36" name="Imagen 35" descr="Gráfico, Histograma, Gráfico de cajas y bigotes&#10;&#10;Descripción generada automáticamente">
              <a:extLst>
                <a:ext uri="{FF2B5EF4-FFF2-40B4-BE49-F238E27FC236}">
                  <a16:creationId xmlns:a16="http://schemas.microsoft.com/office/drawing/2014/main" id="{33EB105F-09A6-5FAA-4621-4FF140F7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97595" y="3141667"/>
              <a:ext cx="2933839" cy="1131012"/>
            </a:xfrm>
            <a:prstGeom prst="rect">
              <a:avLst/>
            </a:prstGeom>
          </p:spPr>
        </p:pic>
        <p:pic>
          <p:nvPicPr>
            <p:cNvPr id="37" name="Imagen 36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22F4AACB-A6A5-1DA1-FB50-449BC031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6444" y="3131568"/>
              <a:ext cx="2675767" cy="1131011"/>
            </a:xfrm>
            <a:prstGeom prst="rect">
              <a:avLst/>
            </a:prstGeom>
          </p:spPr>
        </p:pic>
        <p:pic>
          <p:nvPicPr>
            <p:cNvPr id="38" name="Imagen 37" descr="Mapa&#10;&#10;Descripción generada automáticamente">
              <a:extLst>
                <a:ext uri="{FF2B5EF4-FFF2-40B4-BE49-F238E27FC236}">
                  <a16:creationId xmlns:a16="http://schemas.microsoft.com/office/drawing/2014/main" id="{78771FE6-12D1-AAC9-E4D7-58DCBDA0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73017" y="5531377"/>
              <a:ext cx="1971585" cy="2561777"/>
            </a:xfrm>
            <a:prstGeom prst="rect">
              <a:avLst/>
            </a:prstGeom>
          </p:spPr>
        </p:pic>
        <p:pic>
          <p:nvPicPr>
            <p:cNvPr id="39" name="Imagen 38" descr="Gráfico, Gráfico de barras, Histograma&#10;&#10;Descripción generada automáticamente">
              <a:extLst>
                <a:ext uri="{FF2B5EF4-FFF2-40B4-BE49-F238E27FC236}">
                  <a16:creationId xmlns:a16="http://schemas.microsoft.com/office/drawing/2014/main" id="{A43054A4-9F2A-01C5-4DAC-7803ED472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29642" y="4361504"/>
              <a:ext cx="2480145" cy="1022613"/>
            </a:xfrm>
            <a:prstGeom prst="rect">
              <a:avLst/>
            </a:prstGeom>
          </p:spPr>
        </p:pic>
        <p:pic>
          <p:nvPicPr>
            <p:cNvPr id="40" name="Imagen 39" descr="Diagrama, Mapa&#10;&#10;Descripción generada automáticamente">
              <a:extLst>
                <a:ext uri="{FF2B5EF4-FFF2-40B4-BE49-F238E27FC236}">
                  <a16:creationId xmlns:a16="http://schemas.microsoft.com/office/drawing/2014/main" id="{DCCB7739-11F3-1AA5-02E6-BECBF531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84550" y="5530499"/>
              <a:ext cx="1388782" cy="1627881"/>
            </a:xfrm>
            <a:prstGeom prst="rect">
              <a:avLst/>
            </a:prstGeom>
          </p:spPr>
        </p:pic>
        <p:pic>
          <p:nvPicPr>
            <p:cNvPr id="41" name="Imagen 40" descr="Mapa&#10;&#10;Descripción generada automáticamente">
              <a:extLst>
                <a:ext uri="{FF2B5EF4-FFF2-40B4-BE49-F238E27FC236}">
                  <a16:creationId xmlns:a16="http://schemas.microsoft.com/office/drawing/2014/main" id="{2B777FD1-2DA8-DA4C-29CD-62DB28B6D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42" y="6343297"/>
              <a:ext cx="1398398" cy="1735506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F85B2F29-6D33-13A3-511C-8C3E99FF2588}"/>
              </a:ext>
            </a:extLst>
          </p:cNvPr>
          <p:cNvGrpSpPr/>
          <p:nvPr/>
        </p:nvGrpSpPr>
        <p:grpSpPr>
          <a:xfrm>
            <a:off x="4686592" y="3371023"/>
            <a:ext cx="2056475" cy="1908196"/>
            <a:chOff x="7236136" y="3113092"/>
            <a:chExt cx="5683823" cy="4848619"/>
          </a:xfrm>
        </p:grpSpPr>
        <p:pic>
          <p:nvPicPr>
            <p:cNvPr id="28" name="Imagen 27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4E55B01A-CE56-B107-9421-8C1543D51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3648" y="4140589"/>
              <a:ext cx="2618416" cy="1145353"/>
            </a:xfrm>
            <a:prstGeom prst="rect">
              <a:avLst/>
            </a:prstGeom>
          </p:spPr>
        </p:pic>
        <p:pic>
          <p:nvPicPr>
            <p:cNvPr id="30" name="Imagen 29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D54C790C-B78B-3E05-7B5E-61450F94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00097" y="3113092"/>
              <a:ext cx="3019862" cy="1145354"/>
            </a:xfrm>
            <a:prstGeom prst="rect">
              <a:avLst/>
            </a:prstGeom>
          </p:spPr>
        </p:pic>
        <p:pic>
          <p:nvPicPr>
            <p:cNvPr id="31" name="Imagen 30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F5615C68-2F46-C9D3-6DD9-8147E2DF7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36136" y="3117309"/>
              <a:ext cx="2790464" cy="1145354"/>
            </a:xfrm>
            <a:prstGeom prst="rect">
              <a:avLst/>
            </a:prstGeom>
          </p:spPr>
        </p:pic>
        <p:pic>
          <p:nvPicPr>
            <p:cNvPr id="32" name="Imagen 31" descr="Mapa&#10;&#10;Descripción generada automáticamente">
              <a:extLst>
                <a:ext uri="{FF2B5EF4-FFF2-40B4-BE49-F238E27FC236}">
                  <a16:creationId xmlns:a16="http://schemas.microsoft.com/office/drawing/2014/main" id="{916C875E-99D6-5FAF-D7D3-E0E90FF05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85164" y="5414276"/>
              <a:ext cx="1957247" cy="2547435"/>
            </a:xfrm>
            <a:prstGeom prst="rect">
              <a:avLst/>
            </a:prstGeom>
          </p:spPr>
        </p:pic>
        <p:pic>
          <p:nvPicPr>
            <p:cNvPr id="43" name="Imagen 42" descr="Gráfico, Gráfico de barras, Histograma&#10;&#10;Descripción generada automáticamente">
              <a:extLst>
                <a:ext uri="{FF2B5EF4-FFF2-40B4-BE49-F238E27FC236}">
                  <a16:creationId xmlns:a16="http://schemas.microsoft.com/office/drawing/2014/main" id="{4716A965-4E17-8564-C63E-9F7C19A9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03271" y="4203991"/>
              <a:ext cx="2623518" cy="993926"/>
            </a:xfrm>
            <a:prstGeom prst="rect">
              <a:avLst/>
            </a:prstGeom>
          </p:spPr>
        </p:pic>
        <p:pic>
          <p:nvPicPr>
            <p:cNvPr id="45" name="Imagen 44" descr="Mapa&#10;&#10;Descripción generada automáticamente">
              <a:extLst>
                <a:ext uri="{FF2B5EF4-FFF2-40B4-BE49-F238E27FC236}">
                  <a16:creationId xmlns:a16="http://schemas.microsoft.com/office/drawing/2014/main" id="{65F1D3A8-EFDB-6E4F-B012-2FC7C7BEB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24045" y="5674281"/>
              <a:ext cx="1699174" cy="2045408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1187DACF-53BC-775E-C39A-A7809C43E402}"/>
              </a:ext>
            </a:extLst>
          </p:cNvPr>
          <p:cNvGrpSpPr/>
          <p:nvPr/>
        </p:nvGrpSpPr>
        <p:grpSpPr>
          <a:xfrm>
            <a:off x="4760430" y="6982062"/>
            <a:ext cx="2056475" cy="1908196"/>
            <a:chOff x="7236136" y="3113092"/>
            <a:chExt cx="5683823" cy="4848619"/>
          </a:xfrm>
        </p:grpSpPr>
        <p:pic>
          <p:nvPicPr>
            <p:cNvPr id="63" name="Imagen 62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A3D49C9E-22FE-E4F6-1DF9-41D0A2FF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3648" y="4140589"/>
              <a:ext cx="2618416" cy="1145353"/>
            </a:xfrm>
            <a:prstGeom prst="rect">
              <a:avLst/>
            </a:prstGeom>
          </p:spPr>
        </p:pic>
        <p:pic>
          <p:nvPicPr>
            <p:cNvPr id="64" name="Imagen 63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03DF04BF-070C-31B0-0BE1-AD6457FD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00097" y="3113092"/>
              <a:ext cx="3019862" cy="1145354"/>
            </a:xfrm>
            <a:prstGeom prst="rect">
              <a:avLst/>
            </a:prstGeom>
          </p:spPr>
        </p:pic>
        <p:pic>
          <p:nvPicPr>
            <p:cNvPr id="65" name="Imagen 64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DD3232D5-AB52-BC07-36FB-DBE89A53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36136" y="3117309"/>
              <a:ext cx="2790464" cy="1145354"/>
            </a:xfrm>
            <a:prstGeom prst="rect">
              <a:avLst/>
            </a:prstGeom>
          </p:spPr>
        </p:pic>
        <p:pic>
          <p:nvPicPr>
            <p:cNvPr id="66" name="Imagen 65" descr="Mapa&#10;&#10;Descripción generada automáticamente">
              <a:extLst>
                <a:ext uri="{FF2B5EF4-FFF2-40B4-BE49-F238E27FC236}">
                  <a16:creationId xmlns:a16="http://schemas.microsoft.com/office/drawing/2014/main" id="{BB718ADE-FDF9-8E14-8CEB-740CED5B2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85164" y="5414276"/>
              <a:ext cx="1957247" cy="2547435"/>
            </a:xfrm>
            <a:prstGeom prst="rect">
              <a:avLst/>
            </a:prstGeom>
          </p:spPr>
        </p:pic>
        <p:pic>
          <p:nvPicPr>
            <p:cNvPr id="67" name="Imagen 66" descr="Gráfico, Gráfico de barras, Histograma&#10;&#10;Descripción generada automáticamente">
              <a:extLst>
                <a:ext uri="{FF2B5EF4-FFF2-40B4-BE49-F238E27FC236}">
                  <a16:creationId xmlns:a16="http://schemas.microsoft.com/office/drawing/2014/main" id="{A47A2DFD-1774-23B6-F081-3C4BF916F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03271" y="4203991"/>
              <a:ext cx="2623518" cy="993926"/>
            </a:xfrm>
            <a:prstGeom prst="rect">
              <a:avLst/>
            </a:prstGeom>
          </p:spPr>
        </p:pic>
        <p:pic>
          <p:nvPicPr>
            <p:cNvPr id="68" name="Imagen 67" descr="Mapa&#10;&#10;Descripción generada automáticamente">
              <a:extLst>
                <a:ext uri="{FF2B5EF4-FFF2-40B4-BE49-F238E27FC236}">
                  <a16:creationId xmlns:a16="http://schemas.microsoft.com/office/drawing/2014/main" id="{0F70EB89-EB40-B27C-4147-CF328B0AA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24045" y="5674281"/>
              <a:ext cx="1699174" cy="2045408"/>
            </a:xfrm>
            <a:prstGeom prst="rect">
              <a:avLst/>
            </a:prstGeom>
          </p:spPr>
        </p:pic>
      </p:grpSp>
      <p:sp>
        <p:nvSpPr>
          <p:cNvPr id="69" name="CuadroTexto 68">
            <a:extLst>
              <a:ext uri="{FF2B5EF4-FFF2-40B4-BE49-F238E27FC236}">
                <a16:creationId xmlns:a16="http://schemas.microsoft.com/office/drawing/2014/main" id="{0ADFF798-77F7-A6C7-ADFD-6981E9E0795A}"/>
              </a:ext>
            </a:extLst>
          </p:cNvPr>
          <p:cNvSpPr txBox="1"/>
          <p:nvPr/>
        </p:nvSpPr>
        <p:spPr>
          <a:xfrm>
            <a:off x="6500392" y="443325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333333"/>
                </a:solidFill>
                <a:latin typeface="Antenna Light"/>
              </a:rPr>
              <a:t>Vs</a:t>
            </a:r>
            <a:endParaRPr lang="es-ES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E14A6FAC-A144-FA42-A77D-88AE6B9A6A6F}"/>
              </a:ext>
            </a:extLst>
          </p:cNvPr>
          <p:cNvSpPr txBox="1"/>
          <p:nvPr/>
        </p:nvSpPr>
        <p:spPr>
          <a:xfrm>
            <a:off x="3997010" y="437593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333333"/>
                </a:solidFill>
                <a:latin typeface="Antenna Light"/>
              </a:rPr>
              <a:t>Vs</a:t>
            </a:r>
            <a:endParaRPr lang="es-ES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E7D23E3-F89E-0AE7-DC64-1BC07A3C4880}"/>
              </a:ext>
            </a:extLst>
          </p:cNvPr>
          <p:cNvSpPr txBox="1"/>
          <p:nvPr/>
        </p:nvSpPr>
        <p:spPr>
          <a:xfrm>
            <a:off x="5271918" y="5780232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333333"/>
                </a:solidFill>
                <a:latin typeface="Antenna Light"/>
              </a:rPr>
              <a:t>Vs</a:t>
            </a:r>
            <a:endParaRPr lang="es-ES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33CFBCEA-5298-5FF3-C5D9-F3F319CCC87F}"/>
              </a:ext>
            </a:extLst>
          </p:cNvPr>
          <p:cNvSpPr txBox="1"/>
          <p:nvPr/>
        </p:nvSpPr>
        <p:spPr>
          <a:xfrm>
            <a:off x="6520794" y="652536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333333"/>
                </a:solidFill>
                <a:latin typeface="Antenna Light"/>
              </a:rPr>
              <a:t>Vs</a:t>
            </a:r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6F35581C-C842-FC49-BD41-07BE028EFA10}"/>
              </a:ext>
            </a:extLst>
          </p:cNvPr>
          <p:cNvSpPr txBox="1"/>
          <p:nvPr/>
        </p:nvSpPr>
        <p:spPr>
          <a:xfrm>
            <a:off x="4114532" y="645371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333333"/>
                </a:solidFill>
                <a:latin typeface="Antenna Light"/>
              </a:rPr>
              <a:t>Vs</a:t>
            </a:r>
            <a:endParaRPr lang="es-ES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F353C6AF-E9EA-417F-C330-E475ACB346EA}"/>
              </a:ext>
            </a:extLst>
          </p:cNvPr>
          <p:cNvSpPr txBox="1"/>
          <p:nvPr/>
        </p:nvSpPr>
        <p:spPr>
          <a:xfrm>
            <a:off x="2542080" y="3372983"/>
            <a:ext cx="116609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333333"/>
                </a:solidFill>
                <a:latin typeface="Antenna Light"/>
              </a:rPr>
              <a:t>K-medias</a:t>
            </a:r>
            <a:endParaRPr lang="es-ES" sz="140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8E6E2BB8-3060-D327-F8EA-08C634C39741}"/>
              </a:ext>
            </a:extLst>
          </p:cNvPr>
          <p:cNvSpPr txBox="1"/>
          <p:nvPr/>
        </p:nvSpPr>
        <p:spPr>
          <a:xfrm>
            <a:off x="2471838" y="6009656"/>
            <a:ext cx="136681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333333"/>
                </a:solidFill>
                <a:latin typeface="Antenna Light"/>
              </a:rPr>
              <a:t>K-</a:t>
            </a:r>
            <a:r>
              <a:rPr lang="es-ES" err="1">
                <a:solidFill>
                  <a:srgbClr val="333333"/>
                </a:solidFill>
                <a:latin typeface="Antenna Light"/>
              </a:rPr>
              <a:t>medoides</a:t>
            </a:r>
            <a:endParaRPr lang="es-ES" sz="1400" err="1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0E4CB7BC-835B-B0BA-873A-10DFBAA488B4}"/>
              </a:ext>
            </a:extLst>
          </p:cNvPr>
          <p:cNvSpPr txBox="1"/>
          <p:nvPr/>
        </p:nvSpPr>
        <p:spPr>
          <a:xfrm>
            <a:off x="4828663" y="6453760"/>
            <a:ext cx="170057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err="1">
                <a:solidFill>
                  <a:srgbClr val="333333"/>
                </a:solidFill>
                <a:latin typeface="Antenna Light"/>
              </a:rPr>
              <a:t>Jerárq</a:t>
            </a:r>
            <a:r>
              <a:rPr lang="es-ES">
                <a:solidFill>
                  <a:srgbClr val="333333"/>
                </a:solidFill>
                <a:latin typeface="Antenna Light"/>
              </a:rPr>
              <a:t>. </a:t>
            </a:r>
            <a:r>
              <a:rPr lang="es-ES" err="1">
                <a:solidFill>
                  <a:srgbClr val="333333"/>
                </a:solidFill>
                <a:latin typeface="Antenna Light"/>
              </a:rPr>
              <a:t>Aglome</a:t>
            </a:r>
            <a:r>
              <a:rPr lang="es-ES">
                <a:solidFill>
                  <a:srgbClr val="333333"/>
                </a:solidFill>
                <a:latin typeface="Antenna Light"/>
              </a:rPr>
              <a:t>.</a:t>
            </a:r>
            <a:endParaRPr lang="es-ES" sz="1400" err="1"/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F0ED8C0D-251B-82FC-AF36-C963E996B96E}"/>
              </a:ext>
            </a:extLst>
          </p:cNvPr>
          <p:cNvSpPr txBox="1"/>
          <p:nvPr/>
        </p:nvSpPr>
        <p:spPr>
          <a:xfrm>
            <a:off x="7184539" y="3946164"/>
            <a:ext cx="18829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333333"/>
                </a:solidFill>
                <a:latin typeface="Antenna Light"/>
              </a:rPr>
              <a:t>Puntos Calientes</a:t>
            </a:r>
            <a:endParaRPr lang="es-ES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4BCAA264-0ECA-6BEB-AD47-654E16C44634}"/>
              </a:ext>
            </a:extLst>
          </p:cNvPr>
          <p:cNvSpPr txBox="1"/>
          <p:nvPr/>
        </p:nvSpPr>
        <p:spPr>
          <a:xfrm>
            <a:off x="5265271" y="2900108"/>
            <a:ext cx="116609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333333"/>
                </a:solidFill>
                <a:latin typeface="Antenna Light"/>
              </a:rPr>
              <a:t>DBSCAN</a:t>
            </a:r>
            <a:endParaRPr lang="es-ES" sz="1400">
              <a:cs typeface="Calibri"/>
            </a:endParaRPr>
          </a:p>
        </p:txBody>
      </p:sp>
      <p:pic>
        <p:nvPicPr>
          <p:cNvPr id="17" name="Imagen 1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BF8980-62F5-C1E8-064B-8C5682AC41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52728" y="4452956"/>
            <a:ext cx="1160287" cy="13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67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5E4B7739-2059-B15B-EE4A-FF3497DBF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6" y="3671944"/>
            <a:ext cx="4869380" cy="1876874"/>
          </a:xfrm>
          <a:prstGeom prst="rect">
            <a:avLst/>
          </a:prstGeom>
        </p:spPr>
      </p:pic>
      <p:pic>
        <p:nvPicPr>
          <p:cNvPr id="32" name="Imagen 3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C9D8BE38-1B52-D462-EB07-FC15352B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72" y="7436392"/>
            <a:ext cx="4969742" cy="210636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8003375" y="1822683"/>
            <a:ext cx="1885947" cy="55310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3600" b="0" spc="5">
                <a:solidFill>
                  <a:srgbClr val="000000"/>
                </a:solidFill>
              </a:rPr>
              <a:t>K-medias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AD6EC3A-4628-8DF3-C70E-567E182364FD}"/>
              </a:ext>
            </a:extLst>
          </p:cNvPr>
          <p:cNvSpPr txBox="1">
            <a:spLocks noGrp="1"/>
          </p:cNvSpPr>
          <p:nvPr/>
        </p:nvSpPr>
        <p:spPr>
          <a:xfrm>
            <a:off x="2017386" y="1822558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Resultados</a:t>
            </a:r>
            <a:endParaRPr lang="es-ES"/>
          </a:p>
        </p:txBody>
      </p:sp>
      <p:pic>
        <p:nvPicPr>
          <p:cNvPr id="17" name="Imagen 1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F14E0DB-DF45-0425-2345-ED5F4EB081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962" y="2572184"/>
            <a:ext cx="5414201" cy="1103387"/>
          </a:xfrm>
          <a:prstGeom prst="rect">
            <a:avLst/>
          </a:prstGeom>
        </p:spPr>
      </p:pic>
      <p:pic>
        <p:nvPicPr>
          <p:cNvPr id="22" name="Imagen 21" descr="Mapa&#10;&#10;Descripción generada automáticamente">
            <a:extLst>
              <a:ext uri="{FF2B5EF4-FFF2-40B4-BE49-F238E27FC236}">
                <a16:creationId xmlns:a16="http://schemas.microsoft.com/office/drawing/2014/main" id="{1986B79F-CE53-BBB7-CB50-88763E62B1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7675" y="2567282"/>
            <a:ext cx="5398211" cy="6362813"/>
          </a:xfrm>
          <a:prstGeom prst="rect">
            <a:avLst/>
          </a:prstGeom>
        </p:spPr>
      </p:pic>
      <p:pic>
        <p:nvPicPr>
          <p:cNvPr id="23" name="Imagen 2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653D423F-1D5F-B392-1615-69E81A4A4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7879" y="7013328"/>
            <a:ext cx="4166850" cy="1590005"/>
          </a:xfrm>
          <a:prstGeom prst="rect">
            <a:avLst/>
          </a:prstGeom>
        </p:spPr>
      </p:pic>
      <p:pic>
        <p:nvPicPr>
          <p:cNvPr id="24" name="Imagen 23" descr="Mapa&#10;&#10;Descripción generada automáticamente">
            <a:extLst>
              <a:ext uri="{FF2B5EF4-FFF2-40B4-BE49-F238E27FC236}">
                <a16:creationId xmlns:a16="http://schemas.microsoft.com/office/drawing/2014/main" id="{0A33224C-815D-3327-E816-3B81A1DB80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28524" y="1346766"/>
            <a:ext cx="4552307" cy="5459168"/>
          </a:xfrm>
          <a:prstGeom prst="rect">
            <a:avLst/>
          </a:prstGeom>
        </p:spPr>
      </p:pic>
      <p:pic>
        <p:nvPicPr>
          <p:cNvPr id="34" name="Imagen 3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2DCFF2C4-03F3-4B5A-FA52-FD219D048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071" y="5553411"/>
            <a:ext cx="4955405" cy="187687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8522120-C5E4-FAEC-5B39-A7A3FE8E207B}"/>
              </a:ext>
            </a:extLst>
          </p:cNvPr>
          <p:cNvSpPr/>
          <p:nvPr/>
        </p:nvSpPr>
        <p:spPr>
          <a:xfrm>
            <a:off x="3167324" y="3897335"/>
            <a:ext cx="300950" cy="12612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438081A-A536-4E9C-0D9D-798614DE60A0}"/>
              </a:ext>
            </a:extLst>
          </p:cNvPr>
          <p:cNvSpPr/>
          <p:nvPr/>
        </p:nvSpPr>
        <p:spPr>
          <a:xfrm>
            <a:off x="3182368" y="5745787"/>
            <a:ext cx="296012" cy="15051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FE0787A-145B-5450-1C2A-9F32877C5B68}"/>
              </a:ext>
            </a:extLst>
          </p:cNvPr>
          <p:cNvSpPr/>
          <p:nvPr/>
        </p:nvSpPr>
        <p:spPr>
          <a:xfrm>
            <a:off x="3171035" y="7608274"/>
            <a:ext cx="300950" cy="1777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6090721F-B716-11A6-9403-1E72E995913A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150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0856F06-E47D-4B20-38BE-2FA124DE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28" y="2571447"/>
            <a:ext cx="5408054" cy="110269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7512382" y="1822683"/>
            <a:ext cx="2316068" cy="55310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3600" b="0" spc="5" dirty="0">
                <a:solidFill>
                  <a:srgbClr val="000000"/>
                </a:solidFill>
              </a:rPr>
              <a:t>K-</a:t>
            </a:r>
            <a:r>
              <a:rPr lang="es-ES" sz="3600" b="0" spc="5" dirty="0" err="1">
                <a:solidFill>
                  <a:srgbClr val="000000"/>
                </a:solidFill>
              </a:rPr>
              <a:t>medoides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AD6EC3A-4628-8DF3-C70E-567E182364FD}"/>
              </a:ext>
            </a:extLst>
          </p:cNvPr>
          <p:cNvSpPr txBox="1">
            <a:spLocks noGrp="1"/>
          </p:cNvSpPr>
          <p:nvPr/>
        </p:nvSpPr>
        <p:spPr>
          <a:xfrm>
            <a:off x="2017386" y="1822558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Resultados</a:t>
            </a:r>
            <a:endParaRPr lang="es-ES"/>
          </a:p>
        </p:txBody>
      </p:sp>
      <p:pic>
        <p:nvPicPr>
          <p:cNvPr id="27" name="Imagen 26" descr="Mapa&#10;&#10;Descripción generada automáticamente">
            <a:extLst>
              <a:ext uri="{FF2B5EF4-FFF2-40B4-BE49-F238E27FC236}">
                <a16:creationId xmlns:a16="http://schemas.microsoft.com/office/drawing/2014/main" id="{A007E040-4C18-AD72-D58A-8FCEBCD53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0847" y="2570753"/>
            <a:ext cx="4855396" cy="5846445"/>
          </a:xfrm>
          <a:prstGeom prst="rect">
            <a:avLst/>
          </a:prstGeom>
        </p:spPr>
      </p:pic>
      <p:pic>
        <p:nvPicPr>
          <p:cNvPr id="28" name="Imagen 27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817D7FBC-9806-7F34-B5E1-873238B69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66361" y="7127186"/>
            <a:ext cx="4157615" cy="1639384"/>
          </a:xfrm>
          <a:prstGeom prst="rect">
            <a:avLst/>
          </a:prstGeom>
        </p:spPr>
      </p:pic>
      <p:pic>
        <p:nvPicPr>
          <p:cNvPr id="29" name="Imagen 2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C350B295-5DEB-2905-22B2-16255AD14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517" y="7463852"/>
            <a:ext cx="4736766" cy="1863150"/>
          </a:xfrm>
          <a:prstGeom prst="rect">
            <a:avLst/>
          </a:prstGeom>
        </p:spPr>
      </p:pic>
      <p:pic>
        <p:nvPicPr>
          <p:cNvPr id="30" name="Imagen 2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C688DBDC-F3BD-D331-8863-B137CEA9EE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376" y="3538433"/>
            <a:ext cx="4960529" cy="1981615"/>
          </a:xfrm>
          <a:prstGeom prst="rect">
            <a:avLst/>
          </a:prstGeom>
        </p:spPr>
      </p:pic>
      <p:pic>
        <p:nvPicPr>
          <p:cNvPr id="31" name="Imagen 30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FA11F695-049D-8AB5-D56D-89E90D6F95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822" y="5491020"/>
            <a:ext cx="4855228" cy="1968451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F02F2442-FBC7-0D3E-FEC0-EB2873761897}"/>
              </a:ext>
            </a:extLst>
          </p:cNvPr>
          <p:cNvSpPr/>
          <p:nvPr/>
        </p:nvSpPr>
        <p:spPr>
          <a:xfrm>
            <a:off x="4298196" y="3778986"/>
            <a:ext cx="300950" cy="12612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C3777F9-54EC-3134-5EE5-D16377451861}"/>
              </a:ext>
            </a:extLst>
          </p:cNvPr>
          <p:cNvSpPr/>
          <p:nvPr/>
        </p:nvSpPr>
        <p:spPr>
          <a:xfrm>
            <a:off x="4326389" y="5745787"/>
            <a:ext cx="296012" cy="15051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036E795-8A6B-ADEE-5792-5FA99DDC6E8F}"/>
              </a:ext>
            </a:extLst>
          </p:cNvPr>
          <p:cNvSpPr/>
          <p:nvPr/>
        </p:nvSpPr>
        <p:spPr>
          <a:xfrm>
            <a:off x="4354505" y="7595124"/>
            <a:ext cx="300950" cy="1777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pic>
        <p:nvPicPr>
          <p:cNvPr id="38" name="Imagen 37" descr="Diagrama, Mapa&#10;&#10;Descripción generada automáticamente">
            <a:extLst>
              <a:ext uri="{FF2B5EF4-FFF2-40B4-BE49-F238E27FC236}">
                <a16:creationId xmlns:a16="http://schemas.microsoft.com/office/drawing/2014/main" id="{1ADB7164-691E-ABC2-12A6-511C1149F0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88934" y="1317620"/>
            <a:ext cx="3697096" cy="4424869"/>
          </a:xfrm>
          <a:prstGeom prst="rect">
            <a:avLst/>
          </a:prstGeom>
        </p:spPr>
      </p:pic>
      <p:pic>
        <p:nvPicPr>
          <p:cNvPr id="39" name="Imagen 38" descr="Mapa&#10;&#10;Descripción generada automáticamente">
            <a:extLst>
              <a:ext uri="{FF2B5EF4-FFF2-40B4-BE49-F238E27FC236}">
                <a16:creationId xmlns:a16="http://schemas.microsoft.com/office/drawing/2014/main" id="{377C690E-55E7-DDB9-5507-4156701955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37214" y="3119155"/>
            <a:ext cx="2946832" cy="3385011"/>
          </a:xfrm>
          <a:prstGeom prst="rect">
            <a:avLst/>
          </a:prstGeom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E4A69FE9-C687-9526-CA37-95FFA282E7AC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 dirty="0">
                <a:latin typeface="Antenna Light"/>
              </a:rPr>
              <a:t>Análisis No Supervisado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03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6975643" y="1722279"/>
            <a:ext cx="3936189" cy="1125436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3600" b="0" spc="5" err="1">
                <a:solidFill>
                  <a:srgbClr val="000000"/>
                </a:solidFill>
              </a:rPr>
              <a:t>Clustering</a:t>
            </a:r>
            <a:r>
              <a:rPr lang="es-ES" sz="3600" b="0" spc="5">
                <a:solidFill>
                  <a:srgbClr val="000000"/>
                </a:solidFill>
              </a:rPr>
              <a:t> Jerárquico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endParaRPr lang="es-ES" sz="3600" b="0" spc="5">
              <a:solidFill>
                <a:srgbClr val="000000"/>
              </a:solidFill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AD6EC3A-4628-8DF3-C70E-567E182364FD}"/>
              </a:ext>
            </a:extLst>
          </p:cNvPr>
          <p:cNvSpPr txBox="1">
            <a:spLocks noGrp="1"/>
          </p:cNvSpPr>
          <p:nvPr/>
        </p:nvSpPr>
        <p:spPr>
          <a:xfrm>
            <a:off x="2017386" y="1822558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Resultados</a:t>
            </a:r>
            <a:endParaRPr lang="es-ES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6F6F3A04-FADA-0AB9-E84D-9106A13BF538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pic>
        <p:nvPicPr>
          <p:cNvPr id="12" name="Imagen 11" descr="Mapa&#10;&#10;Descripción generada automáticamente">
            <a:extLst>
              <a:ext uri="{FF2B5EF4-FFF2-40B4-BE49-F238E27FC236}">
                <a16:creationId xmlns:a16="http://schemas.microsoft.com/office/drawing/2014/main" id="{CF70E6FA-7028-E98F-AE89-6CA10D160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790" y="2679662"/>
            <a:ext cx="4953753" cy="6090285"/>
          </a:xfrm>
          <a:prstGeom prst="rect">
            <a:avLst/>
          </a:prstGeom>
        </p:spPr>
      </p:pic>
      <p:pic>
        <p:nvPicPr>
          <p:cNvPr id="15" name="Imagen 1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517124CB-4374-1BA2-7F62-EFEB4B1A0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437" y="6777221"/>
            <a:ext cx="5457212" cy="2149400"/>
          </a:xfrm>
          <a:prstGeom prst="rect">
            <a:avLst/>
          </a:prstGeom>
        </p:spPr>
      </p:pic>
      <p:pic>
        <p:nvPicPr>
          <p:cNvPr id="17" name="Imagen 1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8FE7FFA-21BE-AD12-0FA3-686F1151F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328" y="2683276"/>
            <a:ext cx="5442875" cy="2120714"/>
          </a:xfrm>
          <a:prstGeom prst="rect">
            <a:avLst/>
          </a:prstGeom>
        </p:spPr>
      </p:pic>
      <p:pic>
        <p:nvPicPr>
          <p:cNvPr id="18" name="Imagen 1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D3F29BA9-1AC1-AA48-C375-D6A2188FDA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570" y="4808248"/>
            <a:ext cx="5442873" cy="1962934"/>
          </a:xfrm>
          <a:prstGeom prst="rect">
            <a:avLst/>
          </a:prstGeom>
        </p:spPr>
      </p:pic>
      <p:sp>
        <p:nvSpPr>
          <p:cNvPr id="37" name="Elipse 36">
            <a:extLst>
              <a:ext uri="{FF2B5EF4-FFF2-40B4-BE49-F238E27FC236}">
                <a16:creationId xmlns:a16="http://schemas.microsoft.com/office/drawing/2014/main" id="{D036E795-8A6B-ADEE-5792-5FA99DDC6E8F}"/>
              </a:ext>
            </a:extLst>
          </p:cNvPr>
          <p:cNvSpPr/>
          <p:nvPr/>
        </p:nvSpPr>
        <p:spPr>
          <a:xfrm>
            <a:off x="4855823" y="2852066"/>
            <a:ext cx="300950" cy="1505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02F2442-FBC7-0D3E-FEC0-EB2873761897}"/>
              </a:ext>
            </a:extLst>
          </p:cNvPr>
          <p:cNvSpPr/>
          <p:nvPr/>
        </p:nvSpPr>
        <p:spPr>
          <a:xfrm>
            <a:off x="4856807" y="5111841"/>
            <a:ext cx="300950" cy="14334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C3777F9-54EC-3134-5EE5-D16377451861}"/>
              </a:ext>
            </a:extLst>
          </p:cNvPr>
          <p:cNvSpPr/>
          <p:nvPr/>
        </p:nvSpPr>
        <p:spPr>
          <a:xfrm>
            <a:off x="4899310" y="7021115"/>
            <a:ext cx="310349" cy="1734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pic>
        <p:nvPicPr>
          <p:cNvPr id="13" name="Imagen 12" descr="Mapa&#10;&#10;Descripción generada automáticamente">
            <a:extLst>
              <a:ext uri="{FF2B5EF4-FFF2-40B4-BE49-F238E27FC236}">
                <a16:creationId xmlns:a16="http://schemas.microsoft.com/office/drawing/2014/main" id="{72A09750-A0F4-9530-5B7C-D5AA0028F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8778" y="1015441"/>
            <a:ext cx="3236408" cy="4029987"/>
          </a:xfrm>
          <a:prstGeom prst="rect">
            <a:avLst/>
          </a:prstGeom>
        </p:spPr>
      </p:pic>
      <p:pic>
        <p:nvPicPr>
          <p:cNvPr id="20" name="Imagen 19" descr="Mapa&#10;&#10;Descripción generada automáticamente">
            <a:extLst>
              <a:ext uri="{FF2B5EF4-FFF2-40B4-BE49-F238E27FC236}">
                <a16:creationId xmlns:a16="http://schemas.microsoft.com/office/drawing/2014/main" id="{169CFC92-BE4D-4685-F7FA-F660DE6CC6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37215" y="2132914"/>
            <a:ext cx="2867856" cy="3411336"/>
          </a:xfrm>
          <a:prstGeom prst="rect">
            <a:avLst/>
          </a:prstGeom>
        </p:spPr>
      </p:pic>
      <p:pic>
        <p:nvPicPr>
          <p:cNvPr id="23" name="Imagen 22" descr="Mapa&#10;&#10;Descripción generada automáticamente">
            <a:extLst>
              <a:ext uri="{FF2B5EF4-FFF2-40B4-BE49-F238E27FC236}">
                <a16:creationId xmlns:a16="http://schemas.microsoft.com/office/drawing/2014/main" id="{A88035F8-F668-0BF5-EC7A-D45FE095F6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38701" y="4105398"/>
            <a:ext cx="3091618" cy="3516638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9B480CBD-C7BB-D5B7-FE11-75FC06AC33FD}"/>
              </a:ext>
            </a:extLst>
          </p:cNvPr>
          <p:cNvSpPr/>
          <p:nvPr/>
        </p:nvSpPr>
        <p:spPr>
          <a:xfrm>
            <a:off x="4237903" y="3339099"/>
            <a:ext cx="287787" cy="126820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>
              <a:solidFill>
                <a:srgbClr val="E36C09"/>
              </a:solidFill>
            </a:endParaRPr>
          </a:p>
        </p:txBody>
      </p:sp>
      <p:pic>
        <p:nvPicPr>
          <p:cNvPr id="19" name="Imagen 1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F5F36EA-A4FD-F076-744F-DF034C450E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94913" y="6791380"/>
            <a:ext cx="4955404" cy="1962935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81FB86CB-86AA-EABC-BDB6-08F7871D7B76}"/>
              </a:ext>
            </a:extLst>
          </p:cNvPr>
          <p:cNvSpPr/>
          <p:nvPr/>
        </p:nvSpPr>
        <p:spPr>
          <a:xfrm>
            <a:off x="4237981" y="5101109"/>
            <a:ext cx="287787" cy="163675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>
              <a:solidFill>
                <a:srgbClr val="E36C09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22A5C57-12EE-3C8E-A202-A85132A65CF2}"/>
              </a:ext>
            </a:extLst>
          </p:cNvPr>
          <p:cNvSpPr/>
          <p:nvPr/>
        </p:nvSpPr>
        <p:spPr>
          <a:xfrm>
            <a:off x="4238059" y="7021056"/>
            <a:ext cx="287787" cy="190001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>
              <a:solidFill>
                <a:srgbClr val="E36C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726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7330684" y="1722279"/>
            <a:ext cx="1922324" cy="1125436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3600" b="0" spc="5" dirty="0">
                <a:solidFill>
                  <a:srgbClr val="000000"/>
                </a:solidFill>
              </a:rPr>
              <a:t>DBSCAN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endParaRPr lang="es-ES" sz="3600" b="0" spc="5">
              <a:solidFill>
                <a:srgbClr val="000000"/>
              </a:solidFill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AD6EC3A-4628-8DF3-C70E-567E182364FD}"/>
              </a:ext>
            </a:extLst>
          </p:cNvPr>
          <p:cNvSpPr txBox="1">
            <a:spLocks noGrp="1"/>
          </p:cNvSpPr>
          <p:nvPr/>
        </p:nvSpPr>
        <p:spPr>
          <a:xfrm>
            <a:off x="2017386" y="1822558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 dirty="0">
                <a:solidFill>
                  <a:srgbClr val="000000"/>
                </a:solidFill>
              </a:rPr>
              <a:t>Resultados</a:t>
            </a:r>
            <a:endParaRPr lang="es-ES" dirty="0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6F6F3A04-FADA-0AB9-E84D-9106A13BF538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 dirty="0">
                <a:latin typeface="Antenna Light"/>
              </a:rPr>
              <a:t>Análisis No Supervisado</a:t>
            </a:r>
            <a:endParaRPr lang="es-ES" dirty="0"/>
          </a:p>
        </p:txBody>
      </p:sp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F6304D4-0FFB-2CED-8A28-05D876136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5068" y="6635716"/>
            <a:ext cx="5141736" cy="2036453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F7CAF855-A7BE-83E1-8A3C-60812389E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1256" y="2433792"/>
            <a:ext cx="5223779" cy="2165892"/>
          </a:xfrm>
          <a:prstGeom prst="rect">
            <a:avLst/>
          </a:prstGeom>
        </p:spPr>
      </p:pic>
      <p:pic>
        <p:nvPicPr>
          <p:cNvPr id="19" name="Imagen 1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FFF4712C-A312-F9D8-DD39-4989794CB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9917" y="4597095"/>
            <a:ext cx="5157967" cy="2034266"/>
          </a:xfrm>
          <a:prstGeom prst="rect">
            <a:avLst/>
          </a:prstGeom>
        </p:spPr>
      </p:pic>
      <p:pic>
        <p:nvPicPr>
          <p:cNvPr id="20" name="Imagen 19" descr="Mapa&#10;&#10;Descripción generada automáticamente">
            <a:extLst>
              <a:ext uri="{FF2B5EF4-FFF2-40B4-BE49-F238E27FC236}">
                <a16:creationId xmlns:a16="http://schemas.microsoft.com/office/drawing/2014/main" id="{60B24A81-BABE-AB9E-3535-AF9D0549B4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566" y="2538694"/>
            <a:ext cx="3934021" cy="4727611"/>
          </a:xfrm>
          <a:prstGeom prst="rect">
            <a:avLst/>
          </a:prstGeom>
        </p:spPr>
      </p:pic>
      <p:pic>
        <p:nvPicPr>
          <p:cNvPr id="32" name="Imagen 31" descr="Mapa&#10;&#10;Descripción generada automáticamente">
            <a:extLst>
              <a:ext uri="{FF2B5EF4-FFF2-40B4-BE49-F238E27FC236}">
                <a16:creationId xmlns:a16="http://schemas.microsoft.com/office/drawing/2014/main" id="{2E3F79B9-93EE-C284-C66B-75E4C695AA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6751" y="2439897"/>
            <a:ext cx="5237109" cy="6372955"/>
          </a:xfrm>
          <a:prstGeom prst="rect">
            <a:avLst/>
          </a:prstGeom>
        </p:spPr>
      </p:pic>
      <p:pic>
        <p:nvPicPr>
          <p:cNvPr id="34" name="Imagen 33" descr="Gráfico, Histograma&#10;&#10;Descripción generada automáticamente">
            <a:extLst>
              <a:ext uri="{FF2B5EF4-FFF2-40B4-BE49-F238E27FC236}">
                <a16:creationId xmlns:a16="http://schemas.microsoft.com/office/drawing/2014/main" id="{DCFC1672-8050-AB67-0743-A12BB4908C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3304" y="7561608"/>
            <a:ext cx="4407702" cy="1692034"/>
          </a:xfrm>
          <a:prstGeom prst="rect">
            <a:avLst/>
          </a:prstGeom>
        </p:spPr>
      </p:pic>
      <p:pic>
        <p:nvPicPr>
          <p:cNvPr id="36" name="Imagen 35" descr="Gráfico, Histograma&#10;&#10;Descripción generada automáticamente">
            <a:extLst>
              <a:ext uri="{FF2B5EF4-FFF2-40B4-BE49-F238E27FC236}">
                <a16:creationId xmlns:a16="http://schemas.microsoft.com/office/drawing/2014/main" id="{85E52B46-5F7A-3771-6AEA-BE9791DF0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28169" y="1073001"/>
            <a:ext cx="4749928" cy="1481430"/>
          </a:xfrm>
          <a:prstGeom prst="rect">
            <a:avLst/>
          </a:prstGeom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01E1B4BE-10B1-5E7A-E43B-D03FB72849E5}"/>
              </a:ext>
            </a:extLst>
          </p:cNvPr>
          <p:cNvSpPr/>
          <p:nvPr/>
        </p:nvSpPr>
        <p:spPr>
          <a:xfrm>
            <a:off x="13593042" y="5274147"/>
            <a:ext cx="645045" cy="1103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B77A9106-E111-CA24-55ED-1467DE5D60B4}"/>
              </a:ext>
            </a:extLst>
          </p:cNvPr>
          <p:cNvSpPr/>
          <p:nvPr/>
        </p:nvSpPr>
        <p:spPr>
          <a:xfrm rot="-1800000">
            <a:off x="13855640" y="6730189"/>
            <a:ext cx="716732" cy="12899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419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88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34453" y="12700"/>
            <a:ext cx="7313747" cy="974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85407" y="2055292"/>
            <a:ext cx="6957288" cy="336694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lang="es-ES" sz="5450" b="1" spc="-15">
                <a:solidFill>
                  <a:srgbClr val="000000"/>
                </a:solidFill>
                <a:latin typeface="Antenna Bold"/>
                <a:cs typeface="Antenna Bold"/>
              </a:rPr>
              <a:t>Identificación de zonas sísmicas a través de </a:t>
            </a:r>
            <a:r>
              <a:rPr lang="es-ES" sz="5450" b="1" spc="-15" err="1">
                <a:solidFill>
                  <a:srgbClr val="000000"/>
                </a:solidFill>
                <a:latin typeface="Antenna Bold"/>
                <a:cs typeface="Antenna Bold"/>
              </a:rPr>
              <a:t>clusterización</a:t>
            </a:r>
            <a:r>
              <a:rPr lang="es-ES" sz="5450" b="1" spc="-15">
                <a:solidFill>
                  <a:srgbClr val="000000"/>
                </a:solidFill>
                <a:latin typeface="Antenna Bold"/>
                <a:cs typeface="Antenna Bold"/>
              </a:rPr>
              <a:t> y puntos calientes</a:t>
            </a:r>
          </a:p>
        </p:txBody>
      </p:sp>
      <p:sp>
        <p:nvSpPr>
          <p:cNvPr id="10" name="object 10"/>
          <p:cNvSpPr/>
          <p:nvPr/>
        </p:nvSpPr>
        <p:spPr>
          <a:xfrm>
            <a:off x="8940477" y="9102333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091717" y="8814241"/>
            <a:ext cx="424815" cy="501015"/>
          </a:xfrm>
          <a:custGeom>
            <a:avLst/>
            <a:gdLst/>
            <a:ahLst/>
            <a:cxnLst/>
            <a:rect l="l" t="t" r="r" b="b"/>
            <a:pathLst>
              <a:path w="424815" h="501015">
                <a:moveTo>
                  <a:pt x="209816" y="0"/>
                </a:moveTo>
                <a:lnTo>
                  <a:pt x="152653" y="371"/>
                </a:lnTo>
                <a:lnTo>
                  <a:pt x="111742" y="2974"/>
                </a:lnTo>
                <a:lnTo>
                  <a:pt x="67414" y="10040"/>
                </a:lnTo>
                <a:lnTo>
                  <a:pt x="0" y="23799"/>
                </a:lnTo>
                <a:lnTo>
                  <a:pt x="0" y="390270"/>
                </a:lnTo>
                <a:lnTo>
                  <a:pt x="16587" y="432638"/>
                </a:lnTo>
                <a:lnTo>
                  <a:pt x="50553" y="456903"/>
                </a:lnTo>
                <a:lnTo>
                  <a:pt x="90109" y="477005"/>
                </a:lnTo>
                <a:lnTo>
                  <a:pt x="144034" y="493888"/>
                </a:lnTo>
                <a:lnTo>
                  <a:pt x="212534" y="500976"/>
                </a:lnTo>
                <a:lnTo>
                  <a:pt x="285109" y="493067"/>
                </a:lnTo>
                <a:lnTo>
                  <a:pt x="341074" y="474876"/>
                </a:lnTo>
                <a:lnTo>
                  <a:pt x="379623" y="454712"/>
                </a:lnTo>
                <a:lnTo>
                  <a:pt x="414793" y="425015"/>
                </a:lnTo>
                <a:lnTo>
                  <a:pt x="424751" y="390270"/>
                </a:lnTo>
                <a:lnTo>
                  <a:pt x="424751" y="23799"/>
                </a:lnTo>
                <a:lnTo>
                  <a:pt x="404637" y="20081"/>
                </a:lnTo>
                <a:lnTo>
                  <a:pt x="353202" y="11899"/>
                </a:lnTo>
                <a:lnTo>
                  <a:pt x="283808" y="3718"/>
                </a:lnTo>
                <a:lnTo>
                  <a:pt x="209816" y="0"/>
                </a:lnTo>
                <a:close/>
              </a:path>
            </a:pathLst>
          </a:custGeom>
          <a:solidFill>
            <a:srgbClr val="FFE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091720" y="8813794"/>
            <a:ext cx="424815" cy="501650"/>
          </a:xfrm>
          <a:custGeom>
            <a:avLst/>
            <a:gdLst/>
            <a:ahLst/>
            <a:cxnLst/>
            <a:rect l="l" t="t" r="r" b="b"/>
            <a:pathLst>
              <a:path w="424815" h="501650">
                <a:moveTo>
                  <a:pt x="224485" y="70637"/>
                </a:moveTo>
                <a:lnTo>
                  <a:pt x="206870" y="70637"/>
                </a:lnTo>
                <a:lnTo>
                  <a:pt x="212801" y="109899"/>
                </a:lnTo>
                <a:lnTo>
                  <a:pt x="216014" y="131457"/>
                </a:lnTo>
                <a:lnTo>
                  <a:pt x="218751" y="145809"/>
                </a:lnTo>
                <a:lnTo>
                  <a:pt x="222113" y="159643"/>
                </a:lnTo>
                <a:lnTo>
                  <a:pt x="225451" y="173675"/>
                </a:lnTo>
                <a:lnTo>
                  <a:pt x="231524" y="214950"/>
                </a:lnTo>
                <a:lnTo>
                  <a:pt x="236557" y="262924"/>
                </a:lnTo>
                <a:lnTo>
                  <a:pt x="239315" y="319749"/>
                </a:lnTo>
                <a:lnTo>
                  <a:pt x="241544" y="364347"/>
                </a:lnTo>
                <a:lnTo>
                  <a:pt x="243483" y="401500"/>
                </a:lnTo>
                <a:lnTo>
                  <a:pt x="244233" y="417258"/>
                </a:lnTo>
                <a:lnTo>
                  <a:pt x="239801" y="430568"/>
                </a:lnTo>
                <a:lnTo>
                  <a:pt x="237362" y="434492"/>
                </a:lnTo>
                <a:lnTo>
                  <a:pt x="234530" y="440169"/>
                </a:lnTo>
                <a:lnTo>
                  <a:pt x="228305" y="448651"/>
                </a:lnTo>
                <a:lnTo>
                  <a:pt x="222164" y="453540"/>
                </a:lnTo>
                <a:lnTo>
                  <a:pt x="217303" y="459209"/>
                </a:lnTo>
                <a:lnTo>
                  <a:pt x="214922" y="470027"/>
                </a:lnTo>
                <a:lnTo>
                  <a:pt x="214456" y="480163"/>
                </a:lnTo>
                <a:lnTo>
                  <a:pt x="214364" y="488775"/>
                </a:lnTo>
                <a:lnTo>
                  <a:pt x="214991" y="494347"/>
                </a:lnTo>
                <a:lnTo>
                  <a:pt x="216407" y="501294"/>
                </a:lnTo>
                <a:lnTo>
                  <a:pt x="231817" y="500892"/>
                </a:lnTo>
                <a:lnTo>
                  <a:pt x="265710" y="496616"/>
                </a:lnTo>
                <a:lnTo>
                  <a:pt x="263191" y="496616"/>
                </a:lnTo>
                <a:lnTo>
                  <a:pt x="247865" y="495461"/>
                </a:lnTo>
                <a:lnTo>
                  <a:pt x="236804" y="482015"/>
                </a:lnTo>
                <a:lnTo>
                  <a:pt x="234467" y="476288"/>
                </a:lnTo>
                <a:lnTo>
                  <a:pt x="236105" y="476288"/>
                </a:lnTo>
                <a:lnTo>
                  <a:pt x="236105" y="466572"/>
                </a:lnTo>
                <a:lnTo>
                  <a:pt x="257594" y="428828"/>
                </a:lnTo>
                <a:lnTo>
                  <a:pt x="262953" y="423405"/>
                </a:lnTo>
                <a:lnTo>
                  <a:pt x="263471" y="419964"/>
                </a:lnTo>
                <a:lnTo>
                  <a:pt x="264833" y="412178"/>
                </a:lnTo>
                <a:lnTo>
                  <a:pt x="268583" y="382626"/>
                </a:lnTo>
                <a:lnTo>
                  <a:pt x="270611" y="345105"/>
                </a:lnTo>
                <a:lnTo>
                  <a:pt x="270830" y="308681"/>
                </a:lnTo>
                <a:lnTo>
                  <a:pt x="269151" y="282422"/>
                </a:lnTo>
                <a:lnTo>
                  <a:pt x="267334" y="271424"/>
                </a:lnTo>
                <a:lnTo>
                  <a:pt x="263698" y="250086"/>
                </a:lnTo>
                <a:lnTo>
                  <a:pt x="258758" y="220859"/>
                </a:lnTo>
                <a:lnTo>
                  <a:pt x="253034" y="186194"/>
                </a:lnTo>
                <a:lnTo>
                  <a:pt x="247039" y="154776"/>
                </a:lnTo>
                <a:lnTo>
                  <a:pt x="241153" y="132041"/>
                </a:lnTo>
                <a:lnTo>
                  <a:pt x="234782" y="109774"/>
                </a:lnTo>
                <a:lnTo>
                  <a:pt x="227329" y="79756"/>
                </a:lnTo>
                <a:lnTo>
                  <a:pt x="224485" y="70637"/>
                </a:lnTo>
                <a:close/>
              </a:path>
              <a:path w="424815" h="501650">
                <a:moveTo>
                  <a:pt x="410411" y="20358"/>
                </a:moveTo>
                <a:lnTo>
                  <a:pt x="211226" y="20358"/>
                </a:lnTo>
                <a:lnTo>
                  <a:pt x="254720" y="20856"/>
                </a:lnTo>
                <a:lnTo>
                  <a:pt x="286619" y="24347"/>
                </a:lnTo>
                <a:lnTo>
                  <a:pt x="322586" y="33822"/>
                </a:lnTo>
                <a:lnTo>
                  <a:pt x="378282" y="52273"/>
                </a:lnTo>
                <a:lnTo>
                  <a:pt x="378250" y="401500"/>
                </a:lnTo>
                <a:lnTo>
                  <a:pt x="365734" y="440536"/>
                </a:lnTo>
                <a:lnTo>
                  <a:pt x="348538" y="450075"/>
                </a:lnTo>
                <a:lnTo>
                  <a:pt x="293257" y="482485"/>
                </a:lnTo>
                <a:lnTo>
                  <a:pt x="263191" y="496616"/>
                </a:lnTo>
                <a:lnTo>
                  <a:pt x="265710" y="496616"/>
                </a:lnTo>
                <a:lnTo>
                  <a:pt x="328857" y="480163"/>
                </a:lnTo>
                <a:lnTo>
                  <a:pt x="393001" y="448157"/>
                </a:lnTo>
                <a:lnTo>
                  <a:pt x="419790" y="419964"/>
                </a:lnTo>
                <a:lnTo>
                  <a:pt x="424751" y="398564"/>
                </a:lnTo>
                <a:lnTo>
                  <a:pt x="424751" y="22783"/>
                </a:lnTo>
                <a:lnTo>
                  <a:pt x="410411" y="20358"/>
                </a:lnTo>
                <a:close/>
              </a:path>
              <a:path w="424815" h="501650">
                <a:moveTo>
                  <a:pt x="236105" y="476288"/>
                </a:moveTo>
                <a:lnTo>
                  <a:pt x="234467" y="476288"/>
                </a:lnTo>
                <a:lnTo>
                  <a:pt x="236105" y="476465"/>
                </a:lnTo>
                <a:lnTo>
                  <a:pt x="236105" y="476288"/>
                </a:lnTo>
                <a:close/>
              </a:path>
              <a:path w="424815" h="501650">
                <a:moveTo>
                  <a:pt x="211277" y="0"/>
                </a:moveTo>
                <a:lnTo>
                  <a:pt x="158741" y="355"/>
                </a:lnTo>
                <a:lnTo>
                  <a:pt x="119221" y="2847"/>
                </a:lnTo>
                <a:lnTo>
                  <a:pt x="72909" y="9611"/>
                </a:lnTo>
                <a:lnTo>
                  <a:pt x="0" y="22783"/>
                </a:lnTo>
                <a:lnTo>
                  <a:pt x="90" y="400113"/>
                </a:lnTo>
                <a:lnTo>
                  <a:pt x="1266" y="426079"/>
                </a:lnTo>
                <a:lnTo>
                  <a:pt x="10133" y="443249"/>
                </a:lnTo>
                <a:lnTo>
                  <a:pt x="34198" y="456694"/>
                </a:lnTo>
                <a:lnTo>
                  <a:pt x="81064" y="473481"/>
                </a:lnTo>
                <a:lnTo>
                  <a:pt x="62980" y="459010"/>
                </a:lnTo>
                <a:lnTo>
                  <a:pt x="52878" y="438886"/>
                </a:lnTo>
                <a:lnTo>
                  <a:pt x="48479" y="417258"/>
                </a:lnTo>
                <a:lnTo>
                  <a:pt x="47603" y="400113"/>
                </a:lnTo>
                <a:lnTo>
                  <a:pt x="47523" y="52209"/>
                </a:lnTo>
                <a:lnTo>
                  <a:pt x="62881" y="47232"/>
                </a:lnTo>
                <a:lnTo>
                  <a:pt x="102119" y="36283"/>
                </a:lnTo>
                <a:lnTo>
                  <a:pt x="154985" y="25334"/>
                </a:lnTo>
                <a:lnTo>
                  <a:pt x="211226" y="20358"/>
                </a:lnTo>
                <a:lnTo>
                  <a:pt x="410411" y="20358"/>
                </a:lnTo>
                <a:lnTo>
                  <a:pt x="403706" y="19223"/>
                </a:lnTo>
                <a:lnTo>
                  <a:pt x="350842" y="11391"/>
                </a:lnTo>
                <a:lnTo>
                  <a:pt x="281563" y="3559"/>
                </a:lnTo>
                <a:lnTo>
                  <a:pt x="211277" y="0"/>
                </a:lnTo>
                <a:close/>
              </a:path>
              <a:path w="424815" h="501650">
                <a:moveTo>
                  <a:pt x="204279" y="34544"/>
                </a:moveTo>
                <a:lnTo>
                  <a:pt x="187947" y="72694"/>
                </a:lnTo>
                <a:lnTo>
                  <a:pt x="181075" y="110965"/>
                </a:lnTo>
                <a:lnTo>
                  <a:pt x="175788" y="161617"/>
                </a:lnTo>
                <a:lnTo>
                  <a:pt x="172282" y="226806"/>
                </a:lnTo>
                <a:lnTo>
                  <a:pt x="170865" y="252710"/>
                </a:lnTo>
                <a:lnTo>
                  <a:pt x="168515" y="289998"/>
                </a:lnTo>
                <a:lnTo>
                  <a:pt x="164363" y="353250"/>
                </a:lnTo>
                <a:lnTo>
                  <a:pt x="164655" y="363982"/>
                </a:lnTo>
                <a:lnTo>
                  <a:pt x="167398" y="355498"/>
                </a:lnTo>
                <a:lnTo>
                  <a:pt x="170408" y="335557"/>
                </a:lnTo>
                <a:lnTo>
                  <a:pt x="175609" y="294247"/>
                </a:lnTo>
                <a:lnTo>
                  <a:pt x="181371" y="246768"/>
                </a:lnTo>
                <a:lnTo>
                  <a:pt x="186067" y="208318"/>
                </a:lnTo>
                <a:lnTo>
                  <a:pt x="191398" y="166219"/>
                </a:lnTo>
                <a:lnTo>
                  <a:pt x="197002" y="124547"/>
                </a:lnTo>
                <a:lnTo>
                  <a:pt x="203962" y="81822"/>
                </a:lnTo>
                <a:lnTo>
                  <a:pt x="206870" y="70637"/>
                </a:lnTo>
                <a:lnTo>
                  <a:pt x="224485" y="70637"/>
                </a:lnTo>
                <a:lnTo>
                  <a:pt x="222246" y="63458"/>
                </a:lnTo>
                <a:lnTo>
                  <a:pt x="215471" y="48758"/>
                </a:lnTo>
                <a:lnTo>
                  <a:pt x="208863" y="38254"/>
                </a:lnTo>
                <a:lnTo>
                  <a:pt x="204279" y="34544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579239" y="8837128"/>
            <a:ext cx="81457" cy="141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81146" y="8874776"/>
            <a:ext cx="82803" cy="103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89696" y="8837129"/>
            <a:ext cx="1172752" cy="409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37563" y="9353293"/>
            <a:ext cx="59690" cy="104139"/>
          </a:xfrm>
          <a:custGeom>
            <a:avLst/>
            <a:gdLst/>
            <a:ahLst/>
            <a:cxnLst/>
            <a:rect l="l" t="t" r="r" b="b"/>
            <a:pathLst>
              <a:path w="59690" h="104140">
                <a:moveTo>
                  <a:pt x="47383" y="0"/>
                </a:moveTo>
                <a:lnTo>
                  <a:pt x="38811" y="0"/>
                </a:lnTo>
                <a:lnTo>
                  <a:pt x="29607" y="1054"/>
                </a:lnTo>
                <a:lnTo>
                  <a:pt x="2203" y="32773"/>
                </a:lnTo>
                <a:lnTo>
                  <a:pt x="0" y="51816"/>
                </a:lnTo>
                <a:lnTo>
                  <a:pt x="533" y="61945"/>
                </a:lnTo>
                <a:lnTo>
                  <a:pt x="21232" y="99442"/>
                </a:lnTo>
                <a:lnTo>
                  <a:pt x="38671" y="103619"/>
                </a:lnTo>
                <a:lnTo>
                  <a:pt x="47777" y="103619"/>
                </a:lnTo>
                <a:lnTo>
                  <a:pt x="54737" y="101752"/>
                </a:lnTo>
                <a:lnTo>
                  <a:pt x="59563" y="98005"/>
                </a:lnTo>
                <a:lnTo>
                  <a:pt x="56419" y="89433"/>
                </a:lnTo>
                <a:lnTo>
                  <a:pt x="34036" y="89433"/>
                </a:lnTo>
                <a:lnTo>
                  <a:pt x="27838" y="84975"/>
                </a:lnTo>
                <a:lnTo>
                  <a:pt x="23825" y="76047"/>
                </a:lnTo>
                <a:lnTo>
                  <a:pt x="20777" y="69354"/>
                </a:lnTo>
                <a:lnTo>
                  <a:pt x="19265" y="61226"/>
                </a:lnTo>
                <a:lnTo>
                  <a:pt x="19265" y="41681"/>
                </a:lnTo>
                <a:lnTo>
                  <a:pt x="20688" y="33439"/>
                </a:lnTo>
                <a:lnTo>
                  <a:pt x="23558" y="26911"/>
                </a:lnTo>
                <a:lnTo>
                  <a:pt x="27482" y="17818"/>
                </a:lnTo>
                <a:lnTo>
                  <a:pt x="33769" y="13258"/>
                </a:lnTo>
                <a:lnTo>
                  <a:pt x="56815" y="13258"/>
                </a:lnTo>
                <a:lnTo>
                  <a:pt x="59563" y="5626"/>
                </a:lnTo>
                <a:lnTo>
                  <a:pt x="54292" y="1879"/>
                </a:lnTo>
                <a:lnTo>
                  <a:pt x="47383" y="0"/>
                </a:lnTo>
                <a:close/>
              </a:path>
              <a:path w="59690" h="104140">
                <a:moveTo>
                  <a:pt x="55143" y="85953"/>
                </a:moveTo>
                <a:lnTo>
                  <a:pt x="51485" y="88277"/>
                </a:lnTo>
                <a:lnTo>
                  <a:pt x="47244" y="89433"/>
                </a:lnTo>
                <a:lnTo>
                  <a:pt x="56419" y="89433"/>
                </a:lnTo>
                <a:lnTo>
                  <a:pt x="55143" y="85953"/>
                </a:lnTo>
                <a:close/>
              </a:path>
              <a:path w="59690" h="104140">
                <a:moveTo>
                  <a:pt x="56815" y="13258"/>
                </a:moveTo>
                <a:lnTo>
                  <a:pt x="47244" y="13258"/>
                </a:lnTo>
                <a:lnTo>
                  <a:pt x="51625" y="14414"/>
                </a:lnTo>
                <a:lnTo>
                  <a:pt x="55562" y="16738"/>
                </a:lnTo>
                <a:lnTo>
                  <a:pt x="56815" y="13258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304496" y="9381679"/>
            <a:ext cx="60325" cy="74930"/>
          </a:xfrm>
          <a:custGeom>
            <a:avLst/>
            <a:gdLst/>
            <a:ahLst/>
            <a:cxnLst/>
            <a:rect l="l" t="t" r="r" b="b"/>
            <a:pathLst>
              <a:path w="60325" h="74929">
                <a:moveTo>
                  <a:pt x="29984" y="0"/>
                </a:moveTo>
                <a:lnTo>
                  <a:pt x="424" y="29839"/>
                </a:lnTo>
                <a:lnTo>
                  <a:pt x="0" y="37490"/>
                </a:lnTo>
                <a:lnTo>
                  <a:pt x="424" y="45082"/>
                </a:lnTo>
                <a:lnTo>
                  <a:pt x="29984" y="74841"/>
                </a:lnTo>
                <a:lnTo>
                  <a:pt x="37154" y="74121"/>
                </a:lnTo>
                <a:lnTo>
                  <a:pt x="43403" y="71962"/>
                </a:lnTo>
                <a:lnTo>
                  <a:pt x="48731" y="68363"/>
                </a:lnTo>
                <a:lnTo>
                  <a:pt x="52903" y="63588"/>
                </a:lnTo>
                <a:lnTo>
                  <a:pt x="29984" y="63588"/>
                </a:lnTo>
                <a:lnTo>
                  <a:pt x="23945" y="61945"/>
                </a:lnTo>
                <a:lnTo>
                  <a:pt x="19635" y="57015"/>
                </a:lnTo>
                <a:lnTo>
                  <a:pt x="17052" y="48795"/>
                </a:lnTo>
                <a:lnTo>
                  <a:pt x="16192" y="37287"/>
                </a:lnTo>
                <a:lnTo>
                  <a:pt x="17052" y="25480"/>
                </a:lnTo>
                <a:lnTo>
                  <a:pt x="19635" y="17051"/>
                </a:lnTo>
                <a:lnTo>
                  <a:pt x="23945" y="11996"/>
                </a:lnTo>
                <a:lnTo>
                  <a:pt x="29984" y="10312"/>
                </a:lnTo>
                <a:lnTo>
                  <a:pt x="52094" y="10312"/>
                </a:lnTo>
                <a:lnTo>
                  <a:pt x="48783" y="6477"/>
                </a:lnTo>
                <a:lnTo>
                  <a:pt x="43475" y="2878"/>
                </a:lnTo>
                <a:lnTo>
                  <a:pt x="37209" y="719"/>
                </a:lnTo>
                <a:lnTo>
                  <a:pt x="29984" y="0"/>
                </a:lnTo>
                <a:close/>
              </a:path>
              <a:path w="60325" h="74929">
                <a:moveTo>
                  <a:pt x="52094" y="10312"/>
                </a:moveTo>
                <a:lnTo>
                  <a:pt x="29984" y="10312"/>
                </a:lnTo>
                <a:lnTo>
                  <a:pt x="36018" y="11996"/>
                </a:lnTo>
                <a:lnTo>
                  <a:pt x="40328" y="17051"/>
                </a:lnTo>
                <a:lnTo>
                  <a:pt x="42914" y="25480"/>
                </a:lnTo>
                <a:lnTo>
                  <a:pt x="43776" y="37287"/>
                </a:lnTo>
                <a:lnTo>
                  <a:pt x="42914" y="48795"/>
                </a:lnTo>
                <a:lnTo>
                  <a:pt x="40328" y="57015"/>
                </a:lnTo>
                <a:lnTo>
                  <a:pt x="36018" y="61945"/>
                </a:lnTo>
                <a:lnTo>
                  <a:pt x="29984" y="63588"/>
                </a:lnTo>
                <a:lnTo>
                  <a:pt x="52903" y="63588"/>
                </a:lnTo>
                <a:lnTo>
                  <a:pt x="59969" y="37490"/>
                </a:lnTo>
                <a:lnTo>
                  <a:pt x="59544" y="29839"/>
                </a:lnTo>
                <a:lnTo>
                  <a:pt x="58267" y="22961"/>
                </a:lnTo>
                <a:lnTo>
                  <a:pt x="56133" y="16855"/>
                </a:lnTo>
                <a:lnTo>
                  <a:pt x="53136" y="11518"/>
                </a:lnTo>
                <a:lnTo>
                  <a:pt x="52094" y="10312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88105" y="9353829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345"/>
                </a:lnTo>
              </a:path>
            </a:pathLst>
          </a:custGeom>
          <a:ln w="16459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411602" y="9381679"/>
            <a:ext cx="60325" cy="74930"/>
          </a:xfrm>
          <a:custGeom>
            <a:avLst/>
            <a:gdLst/>
            <a:ahLst/>
            <a:cxnLst/>
            <a:rect l="l" t="t" r="r" b="b"/>
            <a:pathLst>
              <a:path w="60325" h="74929">
                <a:moveTo>
                  <a:pt x="29971" y="0"/>
                </a:moveTo>
                <a:lnTo>
                  <a:pt x="426" y="29839"/>
                </a:lnTo>
                <a:lnTo>
                  <a:pt x="0" y="37490"/>
                </a:lnTo>
                <a:lnTo>
                  <a:pt x="426" y="45082"/>
                </a:lnTo>
                <a:lnTo>
                  <a:pt x="29971" y="74841"/>
                </a:lnTo>
                <a:lnTo>
                  <a:pt x="37152" y="74121"/>
                </a:lnTo>
                <a:lnTo>
                  <a:pt x="43403" y="71962"/>
                </a:lnTo>
                <a:lnTo>
                  <a:pt x="48733" y="68363"/>
                </a:lnTo>
                <a:lnTo>
                  <a:pt x="52915" y="63588"/>
                </a:lnTo>
                <a:lnTo>
                  <a:pt x="29971" y="63588"/>
                </a:lnTo>
                <a:lnTo>
                  <a:pt x="23945" y="61945"/>
                </a:lnTo>
                <a:lnTo>
                  <a:pt x="19638" y="57015"/>
                </a:lnTo>
                <a:lnTo>
                  <a:pt x="17054" y="48795"/>
                </a:lnTo>
                <a:lnTo>
                  <a:pt x="16192" y="37287"/>
                </a:lnTo>
                <a:lnTo>
                  <a:pt x="17054" y="25480"/>
                </a:lnTo>
                <a:lnTo>
                  <a:pt x="19638" y="17051"/>
                </a:lnTo>
                <a:lnTo>
                  <a:pt x="23945" y="11996"/>
                </a:lnTo>
                <a:lnTo>
                  <a:pt x="29971" y="10312"/>
                </a:lnTo>
                <a:lnTo>
                  <a:pt x="52104" y="10312"/>
                </a:lnTo>
                <a:lnTo>
                  <a:pt x="48781" y="6477"/>
                </a:lnTo>
                <a:lnTo>
                  <a:pt x="43465" y="2878"/>
                </a:lnTo>
                <a:lnTo>
                  <a:pt x="37197" y="719"/>
                </a:lnTo>
                <a:lnTo>
                  <a:pt x="29971" y="0"/>
                </a:lnTo>
                <a:close/>
              </a:path>
              <a:path w="60325" h="74929">
                <a:moveTo>
                  <a:pt x="52104" y="10312"/>
                </a:moveTo>
                <a:lnTo>
                  <a:pt x="29971" y="10312"/>
                </a:lnTo>
                <a:lnTo>
                  <a:pt x="36013" y="11996"/>
                </a:lnTo>
                <a:lnTo>
                  <a:pt x="40327" y="17051"/>
                </a:lnTo>
                <a:lnTo>
                  <a:pt x="42914" y="25480"/>
                </a:lnTo>
                <a:lnTo>
                  <a:pt x="43776" y="37287"/>
                </a:lnTo>
                <a:lnTo>
                  <a:pt x="42914" y="48795"/>
                </a:lnTo>
                <a:lnTo>
                  <a:pt x="40327" y="57015"/>
                </a:lnTo>
                <a:lnTo>
                  <a:pt x="36013" y="61945"/>
                </a:lnTo>
                <a:lnTo>
                  <a:pt x="29971" y="63588"/>
                </a:lnTo>
                <a:lnTo>
                  <a:pt x="52915" y="63588"/>
                </a:lnTo>
                <a:lnTo>
                  <a:pt x="59969" y="37490"/>
                </a:lnTo>
                <a:lnTo>
                  <a:pt x="59544" y="29839"/>
                </a:lnTo>
                <a:lnTo>
                  <a:pt x="58269" y="22961"/>
                </a:lnTo>
                <a:lnTo>
                  <a:pt x="56138" y="16855"/>
                </a:lnTo>
                <a:lnTo>
                  <a:pt x="53149" y="11518"/>
                </a:lnTo>
                <a:lnTo>
                  <a:pt x="52104" y="10312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486309" y="9381673"/>
            <a:ext cx="97790" cy="73660"/>
          </a:xfrm>
          <a:custGeom>
            <a:avLst/>
            <a:gdLst/>
            <a:ahLst/>
            <a:cxnLst/>
            <a:rect l="l" t="t" r="r" b="b"/>
            <a:pathLst>
              <a:path w="97790" h="73659">
                <a:moveTo>
                  <a:pt x="37210" y="0"/>
                </a:moveTo>
                <a:lnTo>
                  <a:pt x="27038" y="0"/>
                </a:lnTo>
                <a:lnTo>
                  <a:pt x="19272" y="328"/>
                </a:lnTo>
                <a:lnTo>
                  <a:pt x="12180" y="1311"/>
                </a:lnTo>
                <a:lnTo>
                  <a:pt x="5758" y="2946"/>
                </a:lnTo>
                <a:lnTo>
                  <a:pt x="0" y="5232"/>
                </a:lnTo>
                <a:lnTo>
                  <a:pt x="0" y="73507"/>
                </a:lnTo>
                <a:lnTo>
                  <a:pt x="16332" y="73507"/>
                </a:lnTo>
                <a:lnTo>
                  <a:pt x="16332" y="12446"/>
                </a:lnTo>
                <a:lnTo>
                  <a:pt x="19532" y="11112"/>
                </a:lnTo>
                <a:lnTo>
                  <a:pt x="23113" y="10452"/>
                </a:lnTo>
                <a:lnTo>
                  <a:pt x="95478" y="10452"/>
                </a:lnTo>
                <a:lnTo>
                  <a:pt x="95110" y="9601"/>
                </a:lnTo>
                <a:lnTo>
                  <a:pt x="93033" y="7899"/>
                </a:lnTo>
                <a:lnTo>
                  <a:pt x="49542" y="7899"/>
                </a:lnTo>
                <a:lnTo>
                  <a:pt x="44716" y="2641"/>
                </a:lnTo>
                <a:lnTo>
                  <a:pt x="37210" y="0"/>
                </a:lnTo>
                <a:close/>
              </a:path>
              <a:path w="97790" h="73659">
                <a:moveTo>
                  <a:pt x="64223" y="10452"/>
                </a:moveTo>
                <a:lnTo>
                  <a:pt x="36055" y="10452"/>
                </a:lnTo>
                <a:lnTo>
                  <a:pt x="40563" y="14274"/>
                </a:lnTo>
                <a:lnTo>
                  <a:pt x="40563" y="73507"/>
                </a:lnTo>
                <a:lnTo>
                  <a:pt x="56895" y="73507"/>
                </a:lnTo>
                <a:lnTo>
                  <a:pt x="56895" y="15405"/>
                </a:lnTo>
                <a:lnTo>
                  <a:pt x="60197" y="12103"/>
                </a:lnTo>
                <a:lnTo>
                  <a:pt x="64223" y="10452"/>
                </a:lnTo>
                <a:close/>
              </a:path>
              <a:path w="97790" h="73659">
                <a:moveTo>
                  <a:pt x="95478" y="10452"/>
                </a:moveTo>
                <a:lnTo>
                  <a:pt x="77076" y="10452"/>
                </a:lnTo>
                <a:lnTo>
                  <a:pt x="81022" y="14274"/>
                </a:lnTo>
                <a:lnTo>
                  <a:pt x="81127" y="73507"/>
                </a:lnTo>
                <a:lnTo>
                  <a:pt x="97459" y="73507"/>
                </a:lnTo>
                <a:lnTo>
                  <a:pt x="97459" y="15036"/>
                </a:lnTo>
                <a:lnTo>
                  <a:pt x="95478" y="10452"/>
                </a:lnTo>
                <a:close/>
              </a:path>
              <a:path w="97790" h="73659">
                <a:moveTo>
                  <a:pt x="79832" y="0"/>
                </a:moveTo>
                <a:lnTo>
                  <a:pt x="62966" y="0"/>
                </a:lnTo>
                <a:lnTo>
                  <a:pt x="55244" y="2641"/>
                </a:lnTo>
                <a:lnTo>
                  <a:pt x="49542" y="7899"/>
                </a:lnTo>
                <a:lnTo>
                  <a:pt x="93033" y="7899"/>
                </a:lnTo>
                <a:lnTo>
                  <a:pt x="85750" y="1930"/>
                </a:lnTo>
                <a:lnTo>
                  <a:pt x="79832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601177" y="9353961"/>
            <a:ext cx="59055" cy="102870"/>
          </a:xfrm>
          <a:custGeom>
            <a:avLst/>
            <a:gdLst/>
            <a:ahLst/>
            <a:cxnLst/>
            <a:rect l="l" t="t" r="r" b="b"/>
            <a:pathLst>
              <a:path w="59055" h="102870">
                <a:moveTo>
                  <a:pt x="16205" y="0"/>
                </a:moveTo>
                <a:lnTo>
                  <a:pt x="0" y="0"/>
                </a:lnTo>
                <a:lnTo>
                  <a:pt x="0" y="97332"/>
                </a:lnTo>
                <a:lnTo>
                  <a:pt x="5346" y="100812"/>
                </a:lnTo>
                <a:lnTo>
                  <a:pt x="13296" y="102565"/>
                </a:lnTo>
                <a:lnTo>
                  <a:pt x="23825" y="102565"/>
                </a:lnTo>
                <a:lnTo>
                  <a:pt x="32011" y="101870"/>
                </a:lnTo>
                <a:lnTo>
                  <a:pt x="39158" y="99785"/>
                </a:lnTo>
                <a:lnTo>
                  <a:pt x="45265" y="96312"/>
                </a:lnTo>
                <a:lnTo>
                  <a:pt x="49085" y="92646"/>
                </a:lnTo>
                <a:lnTo>
                  <a:pt x="21196" y="92646"/>
                </a:lnTo>
                <a:lnTo>
                  <a:pt x="18440" y="92163"/>
                </a:lnTo>
                <a:lnTo>
                  <a:pt x="16205" y="91173"/>
                </a:lnTo>
                <a:lnTo>
                  <a:pt x="16205" y="39776"/>
                </a:lnTo>
                <a:lnTo>
                  <a:pt x="18783" y="38341"/>
                </a:lnTo>
                <a:lnTo>
                  <a:pt x="22047" y="37630"/>
                </a:lnTo>
                <a:lnTo>
                  <a:pt x="50984" y="37630"/>
                </a:lnTo>
                <a:lnTo>
                  <a:pt x="47002" y="31826"/>
                </a:lnTo>
                <a:lnTo>
                  <a:pt x="45515" y="31064"/>
                </a:lnTo>
                <a:lnTo>
                  <a:pt x="16205" y="31064"/>
                </a:lnTo>
                <a:lnTo>
                  <a:pt x="16205" y="0"/>
                </a:lnTo>
                <a:close/>
              </a:path>
              <a:path w="59055" h="102870">
                <a:moveTo>
                  <a:pt x="50984" y="37630"/>
                </a:moveTo>
                <a:lnTo>
                  <a:pt x="25958" y="37630"/>
                </a:lnTo>
                <a:lnTo>
                  <a:pt x="33226" y="39306"/>
                </a:lnTo>
                <a:lnTo>
                  <a:pt x="38417" y="44337"/>
                </a:lnTo>
                <a:lnTo>
                  <a:pt x="41532" y="52723"/>
                </a:lnTo>
                <a:lnTo>
                  <a:pt x="42570" y="64465"/>
                </a:lnTo>
                <a:lnTo>
                  <a:pt x="41439" y="76792"/>
                </a:lnTo>
                <a:lnTo>
                  <a:pt x="38049" y="85599"/>
                </a:lnTo>
                <a:lnTo>
                  <a:pt x="32401" y="90884"/>
                </a:lnTo>
                <a:lnTo>
                  <a:pt x="24498" y="92646"/>
                </a:lnTo>
                <a:lnTo>
                  <a:pt x="49085" y="92646"/>
                </a:lnTo>
                <a:lnTo>
                  <a:pt x="58762" y="53733"/>
                </a:lnTo>
                <a:lnTo>
                  <a:pt x="56553" y="45656"/>
                </a:lnTo>
                <a:lnTo>
                  <a:pt x="50984" y="37630"/>
                </a:lnTo>
                <a:close/>
              </a:path>
              <a:path w="59055" h="102870">
                <a:moveTo>
                  <a:pt x="39763" y="28117"/>
                </a:moveTo>
                <a:lnTo>
                  <a:pt x="25209" y="28117"/>
                </a:lnTo>
                <a:lnTo>
                  <a:pt x="20485" y="29095"/>
                </a:lnTo>
                <a:lnTo>
                  <a:pt x="16205" y="31064"/>
                </a:lnTo>
                <a:lnTo>
                  <a:pt x="45515" y="31064"/>
                </a:lnTo>
                <a:lnTo>
                  <a:pt x="39763" y="28117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674400" y="9354363"/>
            <a:ext cx="18415" cy="100965"/>
          </a:xfrm>
          <a:custGeom>
            <a:avLst/>
            <a:gdLst/>
            <a:ahLst/>
            <a:cxnLst/>
            <a:rect l="l" t="t" r="r" b="b"/>
            <a:pathLst>
              <a:path w="18415" h="100965">
                <a:moveTo>
                  <a:pt x="17145" y="28651"/>
                </a:moveTo>
                <a:lnTo>
                  <a:pt x="685" y="28651"/>
                </a:lnTo>
                <a:lnTo>
                  <a:pt x="685" y="100812"/>
                </a:lnTo>
                <a:lnTo>
                  <a:pt x="17145" y="100812"/>
                </a:lnTo>
                <a:lnTo>
                  <a:pt x="17145" y="28651"/>
                </a:lnTo>
                <a:close/>
              </a:path>
              <a:path w="18415" h="100965">
                <a:moveTo>
                  <a:pt x="11391" y="0"/>
                </a:moveTo>
                <a:lnTo>
                  <a:pt x="6565" y="0"/>
                </a:lnTo>
                <a:lnTo>
                  <a:pt x="4470" y="774"/>
                </a:lnTo>
                <a:lnTo>
                  <a:pt x="901" y="3911"/>
                </a:lnTo>
                <a:lnTo>
                  <a:pt x="41" y="5765"/>
                </a:lnTo>
                <a:lnTo>
                  <a:pt x="0" y="10502"/>
                </a:lnTo>
                <a:lnTo>
                  <a:pt x="901" y="12420"/>
                </a:lnTo>
                <a:lnTo>
                  <a:pt x="4470" y="15443"/>
                </a:lnTo>
                <a:lnTo>
                  <a:pt x="6565" y="16205"/>
                </a:lnTo>
                <a:lnTo>
                  <a:pt x="11391" y="16205"/>
                </a:lnTo>
                <a:lnTo>
                  <a:pt x="13487" y="15443"/>
                </a:lnTo>
                <a:lnTo>
                  <a:pt x="17056" y="12420"/>
                </a:lnTo>
                <a:lnTo>
                  <a:pt x="17945" y="10502"/>
                </a:lnTo>
                <a:lnTo>
                  <a:pt x="17945" y="5765"/>
                </a:lnTo>
                <a:lnTo>
                  <a:pt x="17056" y="3797"/>
                </a:lnTo>
                <a:lnTo>
                  <a:pt x="13487" y="762"/>
                </a:lnTo>
                <a:lnTo>
                  <a:pt x="11391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706129" y="9381679"/>
            <a:ext cx="55880" cy="74930"/>
          </a:xfrm>
          <a:custGeom>
            <a:avLst/>
            <a:gdLst/>
            <a:ahLst/>
            <a:cxnLst/>
            <a:rect l="l" t="t" r="r" b="b"/>
            <a:pathLst>
              <a:path w="55880" h="74929">
                <a:moveTo>
                  <a:pt x="51615" y="10439"/>
                </a:moveTo>
                <a:lnTo>
                  <a:pt x="35534" y="10439"/>
                </a:lnTo>
                <a:lnTo>
                  <a:pt x="40309" y="14414"/>
                </a:lnTo>
                <a:lnTo>
                  <a:pt x="40309" y="26238"/>
                </a:lnTo>
                <a:lnTo>
                  <a:pt x="0" y="43510"/>
                </a:lnTo>
                <a:lnTo>
                  <a:pt x="0" y="52882"/>
                </a:lnTo>
                <a:lnTo>
                  <a:pt x="1842" y="62491"/>
                </a:lnTo>
                <a:lnTo>
                  <a:pt x="7369" y="69353"/>
                </a:lnTo>
                <a:lnTo>
                  <a:pt x="16577" y="73469"/>
                </a:lnTo>
                <a:lnTo>
                  <a:pt x="29463" y="74841"/>
                </a:lnTo>
                <a:lnTo>
                  <a:pt x="37217" y="74514"/>
                </a:lnTo>
                <a:lnTo>
                  <a:pt x="44153" y="73536"/>
                </a:lnTo>
                <a:lnTo>
                  <a:pt x="50271" y="71905"/>
                </a:lnTo>
                <a:lnTo>
                  <a:pt x="55575" y="69621"/>
                </a:lnTo>
                <a:lnTo>
                  <a:pt x="55575" y="65735"/>
                </a:lnTo>
                <a:lnTo>
                  <a:pt x="20345" y="65735"/>
                </a:lnTo>
                <a:lnTo>
                  <a:pt x="15265" y="61277"/>
                </a:lnTo>
                <a:lnTo>
                  <a:pt x="15265" y="45745"/>
                </a:lnTo>
                <a:lnTo>
                  <a:pt x="17957" y="41008"/>
                </a:lnTo>
                <a:lnTo>
                  <a:pt x="26669" y="36372"/>
                </a:lnTo>
                <a:lnTo>
                  <a:pt x="32321" y="34988"/>
                </a:lnTo>
                <a:lnTo>
                  <a:pt x="40309" y="34010"/>
                </a:lnTo>
                <a:lnTo>
                  <a:pt x="55575" y="34010"/>
                </a:lnTo>
                <a:lnTo>
                  <a:pt x="55575" y="24904"/>
                </a:lnTo>
                <a:lnTo>
                  <a:pt x="53908" y="14010"/>
                </a:lnTo>
                <a:lnTo>
                  <a:pt x="51615" y="10439"/>
                </a:lnTo>
                <a:close/>
              </a:path>
              <a:path w="55880" h="74929">
                <a:moveTo>
                  <a:pt x="55575" y="34010"/>
                </a:moveTo>
                <a:lnTo>
                  <a:pt x="40309" y="34010"/>
                </a:lnTo>
                <a:lnTo>
                  <a:pt x="40309" y="63728"/>
                </a:lnTo>
                <a:lnTo>
                  <a:pt x="37617" y="65062"/>
                </a:lnTo>
                <a:lnTo>
                  <a:pt x="34340" y="65735"/>
                </a:lnTo>
                <a:lnTo>
                  <a:pt x="55575" y="65735"/>
                </a:lnTo>
                <a:lnTo>
                  <a:pt x="55575" y="34010"/>
                </a:lnTo>
                <a:close/>
              </a:path>
              <a:path w="55880" h="74929">
                <a:moveTo>
                  <a:pt x="28930" y="0"/>
                </a:moveTo>
                <a:lnTo>
                  <a:pt x="19913" y="0"/>
                </a:lnTo>
                <a:lnTo>
                  <a:pt x="11658" y="1828"/>
                </a:lnTo>
                <a:lnTo>
                  <a:pt x="4152" y="5499"/>
                </a:lnTo>
                <a:lnTo>
                  <a:pt x="7912" y="14859"/>
                </a:lnTo>
                <a:lnTo>
                  <a:pt x="13982" y="11912"/>
                </a:lnTo>
                <a:lnTo>
                  <a:pt x="19989" y="10439"/>
                </a:lnTo>
                <a:lnTo>
                  <a:pt x="51615" y="10439"/>
                </a:lnTo>
                <a:lnTo>
                  <a:pt x="48910" y="6227"/>
                </a:lnTo>
                <a:lnTo>
                  <a:pt x="40584" y="1557"/>
                </a:lnTo>
                <a:lnTo>
                  <a:pt x="28930" y="0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F0A9206B-143D-4060-B431-1AA6368DDCC3}"/>
              </a:ext>
            </a:extLst>
          </p:cNvPr>
          <p:cNvSpPr/>
          <p:nvPr/>
        </p:nvSpPr>
        <p:spPr>
          <a:xfrm>
            <a:off x="10029914" y="1816268"/>
            <a:ext cx="5216435" cy="25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44E0C5DA-2C4B-4877-9DA3-057BE0EC46BA}"/>
              </a:ext>
            </a:extLst>
          </p:cNvPr>
          <p:cNvSpPr txBox="1"/>
          <p:nvPr/>
        </p:nvSpPr>
        <p:spPr>
          <a:xfrm>
            <a:off x="7835900" y="6196490"/>
            <a:ext cx="10452100" cy="2752613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3448685" marR="5080" indent="-3436620" algn="ctr">
              <a:lnSpc>
                <a:spcPct val="100899"/>
              </a:lnSpc>
              <a:spcBef>
                <a:spcPts val="90"/>
              </a:spcBef>
            </a:pPr>
            <a:r>
              <a:rPr lang="es-ES" sz="3850" b="1" spc="5">
                <a:latin typeface="Antenna Bold"/>
              </a:rPr>
              <a:t>ANS</a:t>
            </a:r>
          </a:p>
          <a:p>
            <a:pPr marL="3448685" marR="5080" indent="-3436620" algn="ctr">
              <a:lnSpc>
                <a:spcPct val="100899"/>
              </a:lnSpc>
              <a:spcBef>
                <a:spcPts val="90"/>
              </a:spcBef>
            </a:pPr>
            <a:r>
              <a:rPr lang="es-ES" sz="3850" b="1" spc="5">
                <a:latin typeface="Antenna Bold"/>
              </a:rPr>
              <a:t>Grupo 3</a:t>
            </a:r>
          </a:p>
          <a:p>
            <a:pPr marL="3448685" marR="5080" indent="-3436620" algn="ctr">
              <a:lnSpc>
                <a:spcPct val="100899"/>
              </a:lnSpc>
              <a:spcBef>
                <a:spcPts val="90"/>
              </a:spcBef>
            </a:pPr>
            <a:r>
              <a:rPr lang="es-ES" sz="2400" b="1" spc="5">
                <a:latin typeface="Antenna Bold"/>
              </a:rPr>
              <a:t>Ibeth </a:t>
            </a:r>
            <a:r>
              <a:rPr lang="es-ES" sz="2400" b="1" spc="5" err="1">
                <a:latin typeface="Antenna Bold"/>
              </a:rPr>
              <a:t>Karine</a:t>
            </a:r>
            <a:r>
              <a:rPr lang="es-ES" sz="2400" b="1" spc="5">
                <a:latin typeface="Antenna Bold"/>
              </a:rPr>
              <a:t> Terán</a:t>
            </a:r>
          </a:p>
          <a:p>
            <a:pPr marL="3448685" marR="5080" indent="-3436620" algn="ctr">
              <a:lnSpc>
                <a:spcPct val="100899"/>
              </a:lnSpc>
              <a:spcBef>
                <a:spcPts val="90"/>
              </a:spcBef>
            </a:pPr>
            <a:r>
              <a:rPr lang="es-ES" sz="2400" b="1" spc="5">
                <a:latin typeface="Antenna Bold"/>
              </a:rPr>
              <a:t>Jorge Infante</a:t>
            </a:r>
          </a:p>
          <a:p>
            <a:pPr marL="3448685" marR="5080" indent="-3436620" algn="ctr">
              <a:lnSpc>
                <a:spcPct val="100899"/>
              </a:lnSpc>
              <a:spcBef>
                <a:spcPts val="90"/>
              </a:spcBef>
            </a:pPr>
            <a:r>
              <a:rPr lang="es-ES" sz="2400" b="1" spc="5">
                <a:latin typeface="Antenna Bold"/>
              </a:rPr>
              <a:t>Diego </a:t>
            </a:r>
            <a:r>
              <a:rPr lang="es-ES" sz="2400" b="1" spc="5" err="1">
                <a:latin typeface="Antenna Bold"/>
              </a:rPr>
              <a:t>Tibaduisa</a:t>
            </a:r>
            <a:endParaRPr lang="es-ES" sz="2400" b="1" spc="5">
              <a:latin typeface="Antenna Bold"/>
            </a:endParaRPr>
          </a:p>
          <a:p>
            <a:pPr marL="3448685" marR="5080" indent="-3436620" algn="ctr">
              <a:lnSpc>
                <a:spcPct val="100899"/>
              </a:lnSpc>
              <a:spcBef>
                <a:spcPts val="90"/>
              </a:spcBef>
            </a:pPr>
            <a:r>
              <a:rPr lang="es-ES" sz="2400" b="1" spc="5">
                <a:latin typeface="Antenna Bold"/>
              </a:rPr>
              <a:t>Andrés Arcila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89696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1888476" y="1880001"/>
            <a:ext cx="6294585" cy="55310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3600" spc="5">
                <a:solidFill>
                  <a:srgbClr val="000000"/>
                </a:solidFill>
              </a:rPr>
              <a:t>Puntos calientes – KDE Normal</a:t>
            </a:r>
          </a:p>
        </p:txBody>
      </p:sp>
      <p:pic>
        <p:nvPicPr>
          <p:cNvPr id="13" name="Imagen 12" descr="Mapa&#10;&#10;Descripción generada automáticamente">
            <a:extLst>
              <a:ext uri="{FF2B5EF4-FFF2-40B4-BE49-F238E27FC236}">
                <a16:creationId xmlns:a16="http://schemas.microsoft.com/office/drawing/2014/main" id="{528953FC-4C82-7FA9-41F6-FF5F5FA6F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396" y="2733388"/>
            <a:ext cx="5995940" cy="6387390"/>
          </a:xfrm>
          <a:prstGeom prst="rect">
            <a:avLst/>
          </a:prstGeom>
        </p:spPr>
      </p:pic>
      <p:pic>
        <p:nvPicPr>
          <p:cNvPr id="17" name="Imagen 1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077312C-897A-E4A3-E8C5-D39F4007F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278" y="2442044"/>
            <a:ext cx="3106033" cy="3143250"/>
          </a:xfrm>
          <a:prstGeom prst="rect">
            <a:avLst/>
          </a:prstGeom>
        </p:spPr>
      </p:pic>
      <p:pic>
        <p:nvPicPr>
          <p:cNvPr id="18" name="Imagen 17" descr="Imagen cargada">
            <a:extLst>
              <a:ext uri="{FF2B5EF4-FFF2-40B4-BE49-F238E27FC236}">
                <a16:creationId xmlns:a16="http://schemas.microsoft.com/office/drawing/2014/main" id="{87FD3837-76AB-7926-511E-400D1F344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3924" y="4583638"/>
            <a:ext cx="5526071" cy="3819525"/>
          </a:xfrm>
          <a:prstGeom prst="rect">
            <a:avLst/>
          </a:prstGeom>
        </p:spPr>
      </p:pic>
      <p:pic>
        <p:nvPicPr>
          <p:cNvPr id="19" name="Imagen 18" descr="Imagen que contiene Rectángulo&#10;&#10;Descripción generada automáticamente">
            <a:extLst>
              <a:ext uri="{FF2B5EF4-FFF2-40B4-BE49-F238E27FC236}">
                <a16:creationId xmlns:a16="http://schemas.microsoft.com/office/drawing/2014/main" id="{072B7553-65AF-30BA-2B23-8DD958560A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45245" y="2439441"/>
            <a:ext cx="503063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3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89696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1888476" y="1880001"/>
            <a:ext cx="7044848" cy="55310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3600" spc="5">
                <a:solidFill>
                  <a:srgbClr val="000000"/>
                </a:solidFill>
              </a:rPr>
              <a:t>Puntos calientes – KDE Bivariado</a:t>
            </a:r>
          </a:p>
        </p:txBody>
      </p:sp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BBA20BB-C88E-A940-957E-37187D947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01" y="2758375"/>
            <a:ext cx="11505699" cy="567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7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endParaRPr lang="es-ES" sz="1400">
              <a:latin typeface="Apto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1888476" y="1880001"/>
            <a:ext cx="5570647" cy="55310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3600" spc="5">
                <a:solidFill>
                  <a:srgbClr val="000000"/>
                </a:solidFill>
              </a:rPr>
              <a:t>Discusión</a:t>
            </a: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37CA4A3-F60C-FB59-8010-40D5A785643D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pic>
        <p:nvPicPr>
          <p:cNvPr id="18" name="Imagen 17" descr="Mapa&#10;&#10;Descripción generada automáticamente">
            <a:extLst>
              <a:ext uri="{FF2B5EF4-FFF2-40B4-BE49-F238E27FC236}">
                <a16:creationId xmlns:a16="http://schemas.microsoft.com/office/drawing/2014/main" id="{BF3BCC9D-A015-E2A4-FDCA-BB7546040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00" y="3334360"/>
            <a:ext cx="3315382" cy="4332729"/>
          </a:xfrm>
          <a:prstGeom prst="rect">
            <a:avLst/>
          </a:prstGeom>
        </p:spPr>
      </p:pic>
      <p:pic>
        <p:nvPicPr>
          <p:cNvPr id="24" name="Imagen 23" descr="Mapa&#10;&#10;Descripción generada automáticamente">
            <a:extLst>
              <a:ext uri="{FF2B5EF4-FFF2-40B4-BE49-F238E27FC236}">
                <a16:creationId xmlns:a16="http://schemas.microsoft.com/office/drawing/2014/main" id="{EB9AD3AC-B777-D4CE-0545-B21A28CFE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9880" y="1991036"/>
            <a:ext cx="2893830" cy="3655871"/>
          </a:xfrm>
          <a:prstGeom prst="rect">
            <a:avLst/>
          </a:prstGeom>
        </p:spPr>
      </p:pic>
      <p:pic>
        <p:nvPicPr>
          <p:cNvPr id="28" name="Imagen 27" descr="Mapa&#10;&#10;Descripción generada automáticamente">
            <a:extLst>
              <a:ext uri="{FF2B5EF4-FFF2-40B4-BE49-F238E27FC236}">
                <a16:creationId xmlns:a16="http://schemas.microsoft.com/office/drawing/2014/main" id="{6355A6BF-629F-2485-F118-EA3A9D52AA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3684" y="5823873"/>
            <a:ext cx="3803306" cy="3278361"/>
          </a:xfrm>
          <a:prstGeom prst="rect">
            <a:avLst/>
          </a:prstGeom>
        </p:spPr>
      </p:pic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E3DD95D-F8C5-303E-3918-D5B7791B4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9320" y="5824409"/>
            <a:ext cx="6464455" cy="3281563"/>
          </a:xfrm>
          <a:prstGeom prst="rect">
            <a:avLst/>
          </a:prstGeom>
        </p:spPr>
      </p:pic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D6277617-2306-75D7-D384-5D82117E3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5240" y="1188311"/>
            <a:ext cx="5812538" cy="40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0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endParaRPr lang="es-ES" sz="1400">
              <a:latin typeface="Apto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1888476" y="1880001"/>
            <a:ext cx="5570647" cy="55310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3600" spc="5" dirty="0">
                <a:solidFill>
                  <a:srgbClr val="000000"/>
                </a:solidFill>
              </a:rPr>
              <a:t>Discusión</a:t>
            </a: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37CA4A3-F60C-FB59-8010-40D5A785643D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pic>
        <p:nvPicPr>
          <p:cNvPr id="18" name="Imagen 17" descr="Mapa&#10;&#10;Descripción generada automáticamente">
            <a:extLst>
              <a:ext uri="{FF2B5EF4-FFF2-40B4-BE49-F238E27FC236}">
                <a16:creationId xmlns:a16="http://schemas.microsoft.com/office/drawing/2014/main" id="{BF3BCC9D-A015-E2A4-FDCA-BB7546040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403" y="2597965"/>
            <a:ext cx="3210082" cy="4029986"/>
          </a:xfrm>
          <a:prstGeom prst="rect">
            <a:avLst/>
          </a:prstGeom>
        </p:spPr>
      </p:pic>
      <p:pic>
        <p:nvPicPr>
          <p:cNvPr id="19" name="Imagen 18" descr="Mapa&#10;&#10;Descripción generada automáticamente">
            <a:extLst>
              <a:ext uri="{FF2B5EF4-FFF2-40B4-BE49-F238E27FC236}">
                <a16:creationId xmlns:a16="http://schemas.microsoft.com/office/drawing/2014/main" id="{2DB7971E-1EB1-7EFD-0586-4FCB7E3657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477" t="-1238" r="18919" b="8372"/>
          <a:stretch/>
        </p:blipFill>
        <p:spPr>
          <a:xfrm>
            <a:off x="11928971" y="1007506"/>
            <a:ext cx="4881563" cy="5253997"/>
          </a:xfrm>
          <a:prstGeom prst="rect">
            <a:avLst/>
          </a:prstGeom>
        </p:spPr>
      </p:pic>
      <p:pic>
        <p:nvPicPr>
          <p:cNvPr id="15" name="Imagen 14" descr="Mapa&#10;&#10;Descripción generada automáticamente">
            <a:extLst>
              <a:ext uri="{FF2B5EF4-FFF2-40B4-BE49-F238E27FC236}">
                <a16:creationId xmlns:a16="http://schemas.microsoft.com/office/drawing/2014/main" id="{67A93FF8-7594-5895-B585-7F4A2E0CC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2000" y="1001230"/>
            <a:ext cx="4043787" cy="2994771"/>
          </a:xfrm>
          <a:prstGeom prst="rect">
            <a:avLst/>
          </a:prstGeom>
        </p:spPr>
      </p:pic>
      <p:pic>
        <p:nvPicPr>
          <p:cNvPr id="20" name="Imagen 19" descr="Mapa&#10;&#10;Descripción generada automáticamente">
            <a:extLst>
              <a:ext uri="{FF2B5EF4-FFF2-40B4-BE49-F238E27FC236}">
                <a16:creationId xmlns:a16="http://schemas.microsoft.com/office/drawing/2014/main" id="{108D5E01-2B13-CC80-ACB6-7D4809FABC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323" y="4369090"/>
            <a:ext cx="3310595" cy="434589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859356C-0231-4FC7-9D7F-2051149F890F}"/>
              </a:ext>
            </a:extLst>
          </p:cNvPr>
          <p:cNvSpPr txBox="1"/>
          <p:nvPr/>
        </p:nvSpPr>
        <p:spPr>
          <a:xfrm>
            <a:off x="7885261" y="8714399"/>
            <a:ext cx="42486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solidFill>
                  <a:srgbClr val="333333"/>
                </a:solidFill>
                <a:latin typeface="Aptos"/>
              </a:rPr>
              <a:t>Fuente: Servicio Geológico Colombiano - SGC (2024)</a:t>
            </a:r>
            <a:endParaRPr lang="es-ES" sz="1200">
              <a:latin typeface="Aptos"/>
            </a:endParaRPr>
          </a:p>
        </p:txBody>
      </p:sp>
      <p:pic>
        <p:nvPicPr>
          <p:cNvPr id="24" name="Imagen 23" descr="Mapa&#10;&#10;Descripción generada automáticamente">
            <a:extLst>
              <a:ext uri="{FF2B5EF4-FFF2-40B4-BE49-F238E27FC236}">
                <a16:creationId xmlns:a16="http://schemas.microsoft.com/office/drawing/2014/main" id="{EB9AD3AC-B777-D4CE-0545-B21A28CFE0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6179" y="2109461"/>
            <a:ext cx="2854343" cy="356373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DE1C07F-8E1F-48CA-90F0-91037396BC83}"/>
              </a:ext>
            </a:extLst>
          </p:cNvPr>
          <p:cNvSpPr txBox="1"/>
          <p:nvPr/>
        </p:nvSpPr>
        <p:spPr>
          <a:xfrm>
            <a:off x="12408884" y="6255367"/>
            <a:ext cx="424862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solidFill>
                  <a:srgbClr val="333333"/>
                </a:solidFill>
                <a:latin typeface="Aptos"/>
              </a:rPr>
              <a:t>BD de fallas activas</a:t>
            </a:r>
          </a:p>
          <a:p>
            <a:pPr algn="r"/>
            <a:r>
              <a:rPr lang="es-ES" sz="1400">
                <a:solidFill>
                  <a:srgbClr val="333333"/>
                </a:solidFill>
                <a:latin typeface="Aptos"/>
              </a:rPr>
              <a:t>Fuente: </a:t>
            </a:r>
            <a:r>
              <a:rPr lang="es-ES" sz="1400">
                <a:solidFill>
                  <a:srgbClr val="333333"/>
                </a:solidFill>
                <a:latin typeface="Aptos"/>
                <a:ea typeface="+mn-lt"/>
                <a:cs typeface="+mn-lt"/>
              </a:rPr>
              <a:t>SGC &amp; GEM </a:t>
            </a:r>
            <a:r>
              <a:rPr lang="es-ES" sz="1400">
                <a:solidFill>
                  <a:srgbClr val="333333"/>
                </a:solidFill>
                <a:latin typeface="Aptos"/>
              </a:rPr>
              <a:t>(2018)</a:t>
            </a:r>
          </a:p>
          <a:p>
            <a:pPr algn="r"/>
            <a:endParaRPr lang="es-ES" sz="1400">
              <a:solidFill>
                <a:srgbClr val="333333"/>
              </a:solidFill>
              <a:latin typeface="Aptos"/>
              <a:cs typeface="Calibri"/>
            </a:endParaRPr>
          </a:p>
        </p:txBody>
      </p:sp>
      <p:pic>
        <p:nvPicPr>
          <p:cNvPr id="28" name="Imagen 27" descr="Mapa&#10;&#10;Descripción generada automáticamente">
            <a:extLst>
              <a:ext uri="{FF2B5EF4-FFF2-40B4-BE49-F238E27FC236}">
                <a16:creationId xmlns:a16="http://schemas.microsoft.com/office/drawing/2014/main" id="{6355A6BF-629F-2485-F118-EA3A9D52AA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4697" y="5468826"/>
            <a:ext cx="3210993" cy="2672875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AC8FD76-80C7-F9F1-4595-AC8A4F95FF33}"/>
              </a:ext>
            </a:extLst>
          </p:cNvPr>
          <p:cNvSpPr txBox="1"/>
          <p:nvPr/>
        </p:nvSpPr>
        <p:spPr>
          <a:xfrm>
            <a:off x="9130303" y="391180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solidFill>
                  <a:srgbClr val="333333"/>
                </a:solidFill>
                <a:latin typeface="Aptos"/>
              </a:rPr>
              <a:t>Fuente: SGC &amp; GEM (2018)</a:t>
            </a:r>
            <a:r>
              <a:rPr lang="es-ES" sz="1400">
                <a:latin typeface="Aptos"/>
              </a:rPr>
              <a:t>​​</a:t>
            </a:r>
            <a:endParaRPr lang="es-ES"/>
          </a:p>
        </p:txBody>
      </p:sp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E15D2AB-8F23-845F-D3F7-6DB14CB616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5918" y="5903308"/>
            <a:ext cx="4371615" cy="22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49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1888476" y="1880001"/>
            <a:ext cx="6676298" cy="55310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3600" spc="5">
                <a:solidFill>
                  <a:srgbClr val="000000"/>
                </a:solidFill>
              </a:rPr>
              <a:t>Conclusiones y recomendaciones</a:t>
            </a:r>
            <a:endParaRPr lang="es-ES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82CF048A-E096-045C-5B1C-3F142C8B197A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DEF51E-A177-8169-E2D7-438F7BC66EFA}"/>
              </a:ext>
            </a:extLst>
          </p:cNvPr>
          <p:cNvSpPr txBox="1"/>
          <p:nvPr/>
        </p:nvSpPr>
        <p:spPr>
          <a:xfrm>
            <a:off x="1201055" y="2149719"/>
            <a:ext cx="15287079" cy="102489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0"/>
              </a:spcBef>
              <a:spcAft>
                <a:spcPts val="2000"/>
              </a:spcAft>
              <a:buFont typeface=""/>
              <a:buChar char="•"/>
            </a:pPr>
            <a:endParaRPr lang="en-US" sz="2000">
              <a:latin typeface="Aptos"/>
              <a:cs typeface="Calibri"/>
            </a:endParaRPr>
          </a:p>
          <a:p>
            <a:pPr>
              <a:spcBef>
                <a:spcPts val="2000"/>
              </a:spcBef>
              <a:spcAft>
                <a:spcPts val="2000"/>
              </a:spcAft>
              <a:buFont typeface="Arial"/>
              <a:buChar char="•"/>
            </a:pPr>
            <a:r>
              <a:rPr lang="en-US" sz="2000">
                <a:latin typeface="Aptos"/>
                <a:ea typeface="+mn-lt"/>
                <a:cs typeface="+mn-lt"/>
              </a:rPr>
              <a:t>Se </a:t>
            </a:r>
            <a:r>
              <a:rPr lang="en-US" sz="2000" err="1">
                <a:latin typeface="Aptos"/>
                <a:ea typeface="+mn-lt"/>
                <a:cs typeface="+mn-lt"/>
              </a:rPr>
              <a:t>aplicaron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los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métodos</a:t>
            </a:r>
            <a:r>
              <a:rPr lang="en-US" sz="2000">
                <a:latin typeface="Aptos"/>
                <a:ea typeface="+mn-lt"/>
                <a:cs typeface="+mn-lt"/>
              </a:rPr>
              <a:t> de k-medias, k-</a:t>
            </a:r>
            <a:r>
              <a:rPr lang="en-US" sz="2000" err="1">
                <a:latin typeface="Aptos"/>
                <a:ea typeface="+mn-lt"/>
                <a:cs typeface="+mn-lt"/>
              </a:rPr>
              <a:t>medoides</a:t>
            </a:r>
            <a:r>
              <a:rPr lang="en-US" sz="2000">
                <a:latin typeface="Aptos"/>
                <a:ea typeface="+mn-lt"/>
                <a:cs typeface="+mn-lt"/>
              </a:rPr>
              <a:t>, </a:t>
            </a:r>
            <a:r>
              <a:rPr lang="en-US" sz="2000" err="1">
                <a:latin typeface="Aptos"/>
                <a:ea typeface="+mn-lt"/>
                <a:cs typeface="+mn-lt"/>
              </a:rPr>
              <a:t>jerárquico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aglomerativo</a:t>
            </a:r>
            <a:r>
              <a:rPr lang="en-US" sz="2000">
                <a:latin typeface="Aptos"/>
                <a:ea typeface="+mn-lt"/>
                <a:cs typeface="+mn-lt"/>
              </a:rPr>
              <a:t>, DBSCAN, KDE y KDE </a:t>
            </a:r>
            <a:r>
              <a:rPr lang="en-US" sz="2000" err="1">
                <a:latin typeface="Aptos"/>
                <a:ea typeface="+mn-lt"/>
                <a:cs typeface="+mn-lt"/>
              </a:rPr>
              <a:t>bivariado</a:t>
            </a:r>
            <a:r>
              <a:rPr lang="en-US" sz="2000">
                <a:latin typeface="Aptos"/>
                <a:ea typeface="+mn-lt"/>
                <a:cs typeface="+mn-lt"/>
              </a:rPr>
              <a:t> para </a:t>
            </a:r>
            <a:r>
              <a:rPr lang="en-US" sz="2000" err="1">
                <a:latin typeface="Aptos"/>
                <a:ea typeface="+mn-lt"/>
                <a:cs typeface="+mn-lt"/>
              </a:rPr>
              <a:t>identificar</a:t>
            </a:r>
            <a:r>
              <a:rPr lang="en-US" sz="2000">
                <a:latin typeface="Aptos"/>
                <a:ea typeface="+mn-lt"/>
                <a:cs typeface="+mn-lt"/>
              </a:rPr>
              <a:t> zonas de </a:t>
            </a:r>
            <a:r>
              <a:rPr lang="en-US" sz="2000" err="1">
                <a:latin typeface="Aptos"/>
                <a:ea typeface="+mn-lt"/>
                <a:cs typeface="+mn-lt"/>
              </a:rPr>
              <a:t>sismicidad</a:t>
            </a:r>
            <a:r>
              <a:rPr lang="en-US" sz="2000">
                <a:latin typeface="Aptos"/>
                <a:ea typeface="+mn-lt"/>
                <a:cs typeface="+mn-lt"/>
              </a:rPr>
              <a:t>.</a:t>
            </a:r>
            <a:endParaRPr lang="en-US" sz="2000">
              <a:latin typeface="Aptos"/>
              <a:ea typeface="Source Sans Pro"/>
              <a:cs typeface="+mn-lt"/>
            </a:endParaRPr>
          </a:p>
          <a:p>
            <a:pPr>
              <a:spcBef>
                <a:spcPts val="2000"/>
              </a:spcBef>
              <a:spcAft>
                <a:spcPts val="2000"/>
              </a:spcAft>
              <a:buFont typeface="Arial"/>
              <a:buChar char="•"/>
            </a:pPr>
            <a:r>
              <a:rPr lang="en-US" sz="2000">
                <a:latin typeface="Aptos"/>
                <a:ea typeface="+mn-lt"/>
                <a:cs typeface="+mn-lt"/>
              </a:rPr>
              <a:t>El </a:t>
            </a:r>
            <a:r>
              <a:rPr lang="en-US" sz="2000" err="1">
                <a:latin typeface="Aptos"/>
                <a:ea typeface="+mn-lt"/>
                <a:cs typeface="+mn-lt"/>
              </a:rPr>
              <a:t>método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jerárquico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aglomerativo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mostró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el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peor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desempeño</a:t>
            </a:r>
            <a:r>
              <a:rPr lang="en-US" sz="2000">
                <a:latin typeface="Aptos"/>
                <a:ea typeface="+mn-lt"/>
                <a:cs typeface="+mn-lt"/>
              </a:rPr>
              <a:t>, </a:t>
            </a:r>
            <a:r>
              <a:rPr lang="en-US" sz="2000" err="1">
                <a:latin typeface="Aptos"/>
                <a:ea typeface="+mn-lt"/>
                <a:cs typeface="+mn-lt"/>
              </a:rPr>
              <a:t>posiblemente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debido</a:t>
            </a:r>
            <a:r>
              <a:rPr lang="en-US" sz="2000">
                <a:latin typeface="Aptos"/>
                <a:ea typeface="+mn-lt"/>
                <a:cs typeface="+mn-lt"/>
              </a:rPr>
              <a:t> a </a:t>
            </a:r>
            <a:r>
              <a:rPr lang="en-US" sz="2000" err="1">
                <a:latin typeface="Aptos"/>
                <a:ea typeface="+mn-lt"/>
                <a:cs typeface="+mn-lt"/>
              </a:rPr>
              <a:t>su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ineficiencia</a:t>
            </a:r>
            <a:r>
              <a:rPr lang="en-US" sz="2000">
                <a:latin typeface="Aptos"/>
                <a:ea typeface="+mn-lt"/>
                <a:cs typeface="+mn-lt"/>
              </a:rPr>
              <a:t> para </a:t>
            </a:r>
            <a:r>
              <a:rPr lang="en-US" sz="2000" err="1">
                <a:latin typeface="Aptos"/>
                <a:ea typeface="+mn-lt"/>
                <a:cs typeface="+mn-lt"/>
              </a:rPr>
              <a:t>grandes</a:t>
            </a:r>
            <a:r>
              <a:rPr lang="en-US" sz="2000">
                <a:latin typeface="Aptos"/>
                <a:ea typeface="+mn-lt"/>
                <a:cs typeface="+mn-lt"/>
              </a:rPr>
              <a:t> conjuntos de </a:t>
            </a:r>
            <a:r>
              <a:rPr lang="en-US" sz="2000" err="1">
                <a:latin typeface="Aptos"/>
                <a:ea typeface="+mn-lt"/>
                <a:cs typeface="+mn-lt"/>
              </a:rPr>
              <a:t>datos</a:t>
            </a:r>
            <a:r>
              <a:rPr lang="en-US" sz="2000">
                <a:latin typeface="Aptos"/>
                <a:ea typeface="+mn-lt"/>
                <a:cs typeface="+mn-lt"/>
              </a:rPr>
              <a:t>. En </a:t>
            </a:r>
            <a:r>
              <a:rPr lang="en-US" sz="2000" err="1">
                <a:latin typeface="Aptos"/>
                <a:ea typeface="+mn-lt"/>
                <a:cs typeface="+mn-lt"/>
              </a:rPr>
              <a:t>contraste</a:t>
            </a:r>
            <a:r>
              <a:rPr lang="en-US" sz="2000">
                <a:latin typeface="Aptos"/>
                <a:ea typeface="+mn-lt"/>
                <a:cs typeface="+mn-lt"/>
              </a:rPr>
              <a:t>, </a:t>
            </a:r>
            <a:r>
              <a:rPr lang="en-US" sz="2000" err="1">
                <a:latin typeface="Aptos"/>
                <a:ea typeface="+mn-lt"/>
                <a:cs typeface="+mn-lt"/>
              </a:rPr>
              <a:t>los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métodos</a:t>
            </a:r>
            <a:r>
              <a:rPr lang="en-US" sz="2000">
                <a:latin typeface="Aptos"/>
                <a:ea typeface="+mn-lt"/>
                <a:cs typeface="+mn-lt"/>
              </a:rPr>
              <a:t> de k-medias y k-</a:t>
            </a:r>
            <a:r>
              <a:rPr lang="en-US" sz="2000" err="1">
                <a:latin typeface="Aptos"/>
                <a:ea typeface="+mn-lt"/>
                <a:cs typeface="+mn-lt"/>
              </a:rPr>
              <a:t>medoides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demostraron</a:t>
            </a:r>
            <a:r>
              <a:rPr lang="en-US" sz="2000">
                <a:latin typeface="Aptos"/>
                <a:ea typeface="+mn-lt"/>
                <a:cs typeface="+mn-lt"/>
              </a:rPr>
              <a:t> ser </a:t>
            </a:r>
            <a:r>
              <a:rPr lang="en-US" sz="2000" err="1">
                <a:latin typeface="Aptos"/>
                <a:ea typeface="+mn-lt"/>
                <a:cs typeface="+mn-lt"/>
              </a:rPr>
              <a:t>más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efectivos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según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el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Índice</a:t>
            </a:r>
            <a:r>
              <a:rPr lang="en-US" sz="2000">
                <a:latin typeface="Aptos"/>
                <a:ea typeface="+mn-lt"/>
                <a:cs typeface="+mn-lt"/>
              </a:rPr>
              <a:t> de Davies-Bouldin (IDB). </a:t>
            </a:r>
            <a:r>
              <a:rPr lang="en-US" sz="2000" err="1">
                <a:latin typeface="Aptos"/>
                <a:ea typeface="+mn-lt"/>
                <a:cs typeface="+mn-lt"/>
              </a:rPr>
              <a:t>Aunque</a:t>
            </a:r>
            <a:r>
              <a:rPr lang="en-US" sz="2000">
                <a:latin typeface="Aptos"/>
                <a:ea typeface="+mn-lt"/>
                <a:cs typeface="+mn-lt"/>
              </a:rPr>
              <a:t> DBSCAN no </a:t>
            </a:r>
            <a:r>
              <a:rPr lang="en-US" sz="2000" err="1">
                <a:latin typeface="Aptos"/>
                <a:ea typeface="+mn-lt"/>
                <a:cs typeface="+mn-lt"/>
              </a:rPr>
              <a:t>obtuvo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el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mejor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desempeño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en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términos</a:t>
            </a:r>
            <a:r>
              <a:rPr lang="en-US" sz="2000">
                <a:latin typeface="Aptos"/>
                <a:ea typeface="+mn-lt"/>
                <a:cs typeface="+mn-lt"/>
              </a:rPr>
              <a:t> del IDB, </a:t>
            </a:r>
            <a:r>
              <a:rPr lang="en-US" sz="2000" err="1">
                <a:latin typeface="Aptos"/>
                <a:ea typeface="+mn-lt"/>
                <a:cs typeface="+mn-lt"/>
              </a:rPr>
              <a:t>demostró</a:t>
            </a:r>
            <a:r>
              <a:rPr lang="en-US" sz="2000">
                <a:latin typeface="Aptos"/>
                <a:ea typeface="+mn-lt"/>
                <a:cs typeface="+mn-lt"/>
              </a:rPr>
              <a:t> ser </a:t>
            </a:r>
            <a:r>
              <a:rPr lang="en-US" sz="2000" err="1">
                <a:latin typeface="Aptos"/>
                <a:ea typeface="+mn-lt"/>
                <a:cs typeface="+mn-lt"/>
              </a:rPr>
              <a:t>eficiente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en</a:t>
            </a:r>
            <a:r>
              <a:rPr lang="en-US" sz="2000">
                <a:latin typeface="Aptos"/>
                <a:ea typeface="+mn-lt"/>
                <a:cs typeface="+mn-lt"/>
              </a:rPr>
              <a:t> la </a:t>
            </a:r>
            <a:r>
              <a:rPr lang="en-US" sz="2000" err="1">
                <a:latin typeface="Aptos"/>
                <a:ea typeface="+mn-lt"/>
                <a:cs typeface="+mn-lt"/>
              </a:rPr>
              <a:t>identificación</a:t>
            </a:r>
            <a:r>
              <a:rPr lang="en-US" sz="2000">
                <a:latin typeface="Aptos"/>
                <a:ea typeface="+mn-lt"/>
                <a:cs typeface="+mn-lt"/>
              </a:rPr>
              <a:t> de </a:t>
            </a:r>
            <a:r>
              <a:rPr lang="en-US" sz="2000" err="1">
                <a:latin typeface="Aptos"/>
                <a:ea typeface="+mn-lt"/>
                <a:cs typeface="+mn-lt"/>
              </a:rPr>
              <a:t>áreas</a:t>
            </a:r>
            <a:r>
              <a:rPr lang="en-US" sz="2000">
                <a:latin typeface="Aptos"/>
                <a:ea typeface="+mn-lt"/>
                <a:cs typeface="+mn-lt"/>
              </a:rPr>
              <a:t> clave.</a:t>
            </a:r>
          </a:p>
          <a:p>
            <a:pPr>
              <a:spcBef>
                <a:spcPts val="2000"/>
              </a:spcBef>
              <a:spcAft>
                <a:spcPts val="2000"/>
              </a:spcAft>
              <a:buFont typeface="Arial"/>
              <a:buChar char="•"/>
            </a:pPr>
            <a:r>
              <a:rPr lang="en-US" sz="2000">
                <a:latin typeface="Aptos"/>
                <a:ea typeface="+mn-lt"/>
                <a:cs typeface="+mn-lt"/>
              </a:rPr>
              <a:t>Se </a:t>
            </a:r>
            <a:r>
              <a:rPr lang="en-US" sz="2000" err="1">
                <a:latin typeface="Aptos"/>
                <a:ea typeface="+mn-lt"/>
                <a:cs typeface="+mn-lt"/>
              </a:rPr>
              <a:t>identificaron</a:t>
            </a:r>
            <a:r>
              <a:rPr lang="en-US" sz="2000">
                <a:latin typeface="Aptos"/>
                <a:ea typeface="+mn-lt"/>
                <a:cs typeface="+mn-lt"/>
              </a:rPr>
              <a:t> zonas de </a:t>
            </a:r>
            <a:r>
              <a:rPr lang="en-US" sz="2000" err="1">
                <a:latin typeface="Aptos"/>
                <a:ea typeface="+mn-lt"/>
                <a:cs typeface="+mn-lt"/>
              </a:rPr>
              <a:t>alta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sismicidad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cerca</a:t>
            </a:r>
            <a:r>
              <a:rPr lang="en-US" sz="2000">
                <a:latin typeface="Aptos"/>
                <a:ea typeface="+mn-lt"/>
                <a:cs typeface="+mn-lt"/>
              </a:rPr>
              <a:t> de </a:t>
            </a:r>
            <a:r>
              <a:rPr lang="en-US" sz="2000" err="1">
                <a:latin typeface="Aptos"/>
                <a:ea typeface="+mn-lt"/>
                <a:cs typeface="+mn-lt"/>
              </a:rPr>
              <a:t>Mesetas</a:t>
            </a:r>
            <a:r>
              <a:rPr lang="en-US" sz="2000">
                <a:latin typeface="Aptos"/>
                <a:ea typeface="+mn-lt"/>
                <a:cs typeface="+mn-lt"/>
              </a:rPr>
              <a:t> y Villavicencio (Meta), Gigante y </a:t>
            </a:r>
            <a:r>
              <a:rPr lang="en-US" sz="2000" err="1">
                <a:latin typeface="Aptos"/>
                <a:ea typeface="+mn-lt"/>
                <a:cs typeface="+mn-lt"/>
              </a:rPr>
              <a:t>Pitalito</a:t>
            </a:r>
            <a:r>
              <a:rPr lang="en-US" sz="2000">
                <a:latin typeface="Aptos"/>
                <a:ea typeface="+mn-lt"/>
                <a:cs typeface="+mn-lt"/>
              </a:rPr>
              <a:t> (Huila), Sur de Nariño, </a:t>
            </a:r>
            <a:r>
              <a:rPr lang="en-US" sz="2000" err="1">
                <a:latin typeface="Aptos"/>
                <a:ea typeface="+mn-lt"/>
                <a:cs typeface="+mn-lt"/>
              </a:rPr>
              <a:t>Murindo</a:t>
            </a:r>
            <a:r>
              <a:rPr lang="en-US" sz="2000">
                <a:latin typeface="Aptos"/>
                <a:ea typeface="+mn-lt"/>
                <a:cs typeface="+mn-lt"/>
              </a:rPr>
              <a:t>, Río Sucio (Chocó), Cucuta y Pamplona (Norte de Santander) y Puerto Berrio (Antioquia) lo que </a:t>
            </a:r>
            <a:r>
              <a:rPr lang="en-US" sz="2000" err="1">
                <a:latin typeface="Aptos"/>
                <a:ea typeface="+mn-lt"/>
                <a:cs typeface="+mn-lt"/>
              </a:rPr>
              <a:t>resulta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valioso</a:t>
            </a:r>
            <a:r>
              <a:rPr lang="en-US" sz="2000">
                <a:latin typeface="Aptos"/>
                <a:ea typeface="+mn-lt"/>
                <a:cs typeface="+mn-lt"/>
              </a:rPr>
              <a:t> para la </a:t>
            </a:r>
            <a:r>
              <a:rPr lang="en-US" sz="2000" err="1">
                <a:latin typeface="Aptos"/>
                <a:ea typeface="+mn-lt"/>
                <a:cs typeface="+mn-lt"/>
              </a:rPr>
              <a:t>implementación</a:t>
            </a:r>
            <a:r>
              <a:rPr lang="en-US" sz="2000">
                <a:latin typeface="Aptos"/>
                <a:ea typeface="+mn-lt"/>
                <a:cs typeface="+mn-lt"/>
              </a:rPr>
              <a:t> de </a:t>
            </a:r>
            <a:r>
              <a:rPr lang="en-US" sz="2000" err="1">
                <a:latin typeface="Aptos"/>
                <a:ea typeface="+mn-lt"/>
                <a:cs typeface="+mn-lt"/>
              </a:rPr>
              <a:t>estrategias</a:t>
            </a:r>
            <a:r>
              <a:rPr lang="en-US" sz="2000">
                <a:latin typeface="Aptos"/>
                <a:ea typeface="+mn-lt"/>
                <a:cs typeface="+mn-lt"/>
              </a:rPr>
              <a:t> de </a:t>
            </a:r>
            <a:r>
              <a:rPr lang="en-US" sz="2000" err="1">
                <a:latin typeface="Aptos"/>
                <a:ea typeface="+mn-lt"/>
                <a:cs typeface="+mn-lt"/>
              </a:rPr>
              <a:t>densificación</a:t>
            </a:r>
            <a:r>
              <a:rPr lang="en-US" sz="2000">
                <a:latin typeface="Aptos"/>
                <a:ea typeface="+mn-lt"/>
                <a:cs typeface="+mn-lt"/>
              </a:rPr>
              <a:t> de </a:t>
            </a:r>
            <a:r>
              <a:rPr lang="en-US" sz="2000" err="1">
                <a:latin typeface="Aptos"/>
                <a:ea typeface="+mn-lt"/>
                <a:cs typeface="+mn-lt"/>
              </a:rPr>
              <a:t>estaciones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sismológicas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en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estas</a:t>
            </a:r>
            <a:r>
              <a:rPr lang="en-US" sz="2000">
                <a:latin typeface="Aptos"/>
                <a:ea typeface="+mn-lt"/>
                <a:cs typeface="+mn-lt"/>
              </a:rPr>
              <a:t> zonas, </a:t>
            </a:r>
            <a:r>
              <a:rPr lang="en-US" sz="2000" err="1">
                <a:latin typeface="Aptos"/>
                <a:ea typeface="+mn-lt"/>
                <a:cs typeface="+mn-lt"/>
              </a:rPr>
              <a:t>así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como</a:t>
            </a:r>
            <a:r>
              <a:rPr lang="en-US" sz="2000">
                <a:latin typeface="Aptos"/>
                <a:ea typeface="+mn-lt"/>
                <a:cs typeface="+mn-lt"/>
              </a:rPr>
              <a:t> para </a:t>
            </a:r>
            <a:r>
              <a:rPr lang="en-US" sz="2000" err="1">
                <a:latin typeface="Aptos"/>
                <a:ea typeface="+mn-lt"/>
                <a:cs typeface="+mn-lt"/>
              </a:rPr>
              <a:t>mejorar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los</a:t>
            </a:r>
            <a:r>
              <a:rPr lang="en-US" sz="2000">
                <a:latin typeface="Aptos"/>
                <a:ea typeface="+mn-lt"/>
                <a:cs typeface="+mn-lt"/>
              </a:rPr>
              <a:t> planes de </a:t>
            </a:r>
            <a:r>
              <a:rPr lang="en-US" sz="2000" err="1">
                <a:latin typeface="Aptos"/>
                <a:ea typeface="+mn-lt"/>
                <a:cs typeface="+mn-lt"/>
              </a:rPr>
              <a:t>gestión</a:t>
            </a:r>
            <a:r>
              <a:rPr lang="en-US" sz="2000">
                <a:latin typeface="Aptos"/>
                <a:ea typeface="+mn-lt"/>
                <a:cs typeface="+mn-lt"/>
              </a:rPr>
              <a:t> del </a:t>
            </a:r>
            <a:r>
              <a:rPr lang="en-US" sz="2000" err="1">
                <a:latin typeface="Aptos"/>
                <a:ea typeface="+mn-lt"/>
                <a:cs typeface="+mn-lt"/>
              </a:rPr>
              <a:t>riesgo</a:t>
            </a:r>
            <a:r>
              <a:rPr lang="en-US" sz="2000">
                <a:latin typeface="Aptos"/>
                <a:ea typeface="+mn-lt"/>
                <a:cs typeface="+mn-lt"/>
              </a:rPr>
              <a:t> y </a:t>
            </a:r>
            <a:r>
              <a:rPr lang="en-US" sz="2000" err="1">
                <a:latin typeface="Aptos"/>
                <a:ea typeface="+mn-lt"/>
                <a:cs typeface="+mn-lt"/>
              </a:rPr>
              <a:t>ordenamiento</a:t>
            </a:r>
            <a:r>
              <a:rPr lang="en-US" sz="2000">
                <a:latin typeface="Aptos"/>
                <a:ea typeface="+mn-lt"/>
                <a:cs typeface="+mn-lt"/>
              </a:rPr>
              <a:t> territorial. Esto </a:t>
            </a:r>
            <a:r>
              <a:rPr lang="en-US" sz="2000" err="1">
                <a:latin typeface="Aptos"/>
                <a:ea typeface="+mn-lt"/>
                <a:cs typeface="+mn-lt"/>
              </a:rPr>
              <a:t>permite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identificar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patrones</a:t>
            </a:r>
            <a:r>
              <a:rPr lang="en-US" sz="2000">
                <a:latin typeface="Aptos"/>
                <a:ea typeface="+mn-lt"/>
                <a:cs typeface="+mn-lt"/>
              </a:rPr>
              <a:t> de </a:t>
            </a:r>
            <a:r>
              <a:rPr lang="en-US" sz="2000" err="1">
                <a:latin typeface="Aptos"/>
                <a:ea typeface="+mn-lt"/>
                <a:cs typeface="+mn-lt"/>
              </a:rPr>
              <a:t>actividad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sísmica</a:t>
            </a:r>
            <a:r>
              <a:rPr lang="en-US" sz="2000">
                <a:latin typeface="Aptos"/>
                <a:ea typeface="+mn-lt"/>
                <a:cs typeface="+mn-lt"/>
              </a:rPr>
              <a:t> y </a:t>
            </a:r>
            <a:r>
              <a:rPr lang="en-US" sz="2000" err="1">
                <a:latin typeface="Aptos"/>
                <a:ea typeface="+mn-lt"/>
                <a:cs typeface="+mn-lt"/>
              </a:rPr>
              <a:t>ajustar</a:t>
            </a:r>
            <a:r>
              <a:rPr lang="en-US" sz="2000">
                <a:latin typeface="Aptos"/>
                <a:ea typeface="+mn-lt"/>
                <a:cs typeface="+mn-lt"/>
              </a:rPr>
              <a:t> las </a:t>
            </a:r>
            <a:r>
              <a:rPr lang="en-US" sz="2000" err="1">
                <a:latin typeface="Aptos"/>
                <a:ea typeface="+mn-lt"/>
                <a:cs typeface="+mn-lt"/>
              </a:rPr>
              <a:t>políticas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preventivas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en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consecuencia</a:t>
            </a:r>
            <a:r>
              <a:rPr lang="en-US" sz="2000">
                <a:latin typeface="Aptos"/>
                <a:ea typeface="+mn-lt"/>
                <a:cs typeface="+mn-lt"/>
              </a:rPr>
              <a:t>.</a:t>
            </a:r>
          </a:p>
          <a:p>
            <a:pPr>
              <a:spcBef>
                <a:spcPts val="2000"/>
              </a:spcBef>
              <a:spcAft>
                <a:spcPts val="2000"/>
              </a:spcAft>
              <a:buFont typeface="Arial"/>
              <a:buChar char="•"/>
            </a:pPr>
            <a:r>
              <a:rPr lang="en-US" sz="2000">
                <a:latin typeface="Aptos"/>
                <a:ea typeface="+mn-lt"/>
                <a:cs typeface="+mn-lt"/>
              </a:rPr>
              <a:t>En </a:t>
            </a:r>
            <a:r>
              <a:rPr lang="en-US" sz="2000" err="1">
                <a:latin typeface="Aptos"/>
                <a:ea typeface="+mn-lt"/>
                <a:cs typeface="+mn-lt"/>
              </a:rPr>
              <a:t>este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análisis</a:t>
            </a:r>
            <a:r>
              <a:rPr lang="en-US" sz="2000">
                <a:latin typeface="Aptos"/>
                <a:ea typeface="+mn-lt"/>
                <a:cs typeface="+mn-lt"/>
              </a:rPr>
              <a:t>, solo se </a:t>
            </a:r>
            <a:r>
              <a:rPr lang="en-US" sz="2000" err="1">
                <a:latin typeface="Aptos"/>
                <a:ea typeface="+mn-lt"/>
                <a:cs typeface="+mn-lt"/>
              </a:rPr>
              <a:t>consideró</a:t>
            </a:r>
            <a:r>
              <a:rPr lang="en-US" sz="2000">
                <a:latin typeface="Aptos"/>
                <a:ea typeface="+mn-lt"/>
                <a:cs typeface="+mn-lt"/>
              </a:rPr>
              <a:t> la </a:t>
            </a:r>
            <a:r>
              <a:rPr lang="en-US" sz="2000" err="1">
                <a:latin typeface="Aptos"/>
                <a:ea typeface="+mn-lt"/>
                <a:cs typeface="+mn-lt"/>
              </a:rPr>
              <a:t>sismicidad</a:t>
            </a:r>
            <a:r>
              <a:rPr lang="en-US" sz="2000">
                <a:latin typeface="Aptos"/>
                <a:ea typeface="+mn-lt"/>
                <a:cs typeface="+mn-lt"/>
              </a:rPr>
              <a:t> superficial (</a:t>
            </a:r>
            <a:r>
              <a:rPr lang="en-US" sz="2000" err="1">
                <a:latin typeface="Aptos"/>
                <a:ea typeface="+mn-lt"/>
                <a:cs typeface="+mn-lt"/>
              </a:rPr>
              <a:t>menos</a:t>
            </a:r>
            <a:r>
              <a:rPr lang="en-US" sz="2000">
                <a:latin typeface="Aptos"/>
                <a:ea typeface="+mn-lt"/>
                <a:cs typeface="+mn-lt"/>
              </a:rPr>
              <a:t> de 30 km de </a:t>
            </a:r>
            <a:r>
              <a:rPr lang="en-US" sz="2000" err="1">
                <a:latin typeface="Aptos"/>
                <a:ea typeface="+mn-lt"/>
                <a:cs typeface="+mn-lt"/>
              </a:rPr>
              <a:t>profundidad</a:t>
            </a:r>
            <a:r>
              <a:rPr lang="en-US" sz="2000">
                <a:latin typeface="Aptos"/>
                <a:ea typeface="+mn-lt"/>
                <a:cs typeface="+mn-lt"/>
              </a:rPr>
              <a:t>). No obstante, </a:t>
            </a:r>
            <a:r>
              <a:rPr lang="en-US" sz="2000" err="1">
                <a:latin typeface="Aptos"/>
                <a:ea typeface="+mn-lt"/>
                <a:cs typeface="+mn-lt"/>
              </a:rPr>
              <a:t>sería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útil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explorar</a:t>
            </a:r>
            <a:r>
              <a:rPr lang="en-US" sz="2000">
                <a:latin typeface="Aptos"/>
                <a:ea typeface="+mn-lt"/>
                <a:cs typeface="+mn-lt"/>
              </a:rPr>
              <a:t> para </a:t>
            </a:r>
            <a:r>
              <a:rPr lang="en-US" sz="2000" err="1">
                <a:latin typeface="Aptos"/>
                <a:ea typeface="+mn-lt"/>
                <a:cs typeface="+mn-lt"/>
              </a:rPr>
              <a:t>futuras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investigaciones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estas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técnicas</a:t>
            </a:r>
            <a:r>
              <a:rPr lang="en-US" sz="2000">
                <a:latin typeface="Aptos"/>
                <a:ea typeface="+mn-lt"/>
                <a:cs typeface="+mn-lt"/>
              </a:rPr>
              <a:t> para </a:t>
            </a:r>
            <a:r>
              <a:rPr lang="en-US" sz="2000" err="1">
                <a:latin typeface="Aptos"/>
                <a:ea typeface="+mn-lt"/>
                <a:cs typeface="+mn-lt"/>
              </a:rPr>
              <a:t>incluir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sismicidad</a:t>
            </a:r>
            <a:r>
              <a:rPr lang="en-US" sz="2000">
                <a:latin typeface="Aptos"/>
                <a:ea typeface="+mn-lt"/>
                <a:cs typeface="+mn-lt"/>
              </a:rPr>
              <a:t> intermedia y profunda, </a:t>
            </a:r>
            <a:r>
              <a:rPr lang="en-US" sz="2000" err="1">
                <a:latin typeface="Aptos"/>
                <a:ea typeface="+mn-lt"/>
                <a:cs typeface="+mn-lt"/>
              </a:rPr>
              <a:t>así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como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ajustar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los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parámetros</a:t>
            </a:r>
            <a:r>
              <a:rPr lang="en-US" sz="2000">
                <a:latin typeface="Aptos"/>
                <a:ea typeface="+mn-lt"/>
                <a:cs typeface="+mn-lt"/>
              </a:rPr>
              <a:t> de </a:t>
            </a:r>
            <a:r>
              <a:rPr lang="en-US" sz="2000" err="1">
                <a:latin typeface="Aptos"/>
                <a:ea typeface="+mn-lt"/>
                <a:cs typeface="+mn-lt"/>
              </a:rPr>
              <a:t>filtrado</a:t>
            </a:r>
            <a:r>
              <a:rPr lang="en-US" sz="2000">
                <a:latin typeface="Aptos"/>
                <a:ea typeface="+mn-lt"/>
                <a:cs typeface="+mn-lt"/>
              </a:rPr>
              <a:t> de </a:t>
            </a:r>
            <a:r>
              <a:rPr lang="en-US" sz="2000" err="1">
                <a:latin typeface="Aptos"/>
                <a:ea typeface="+mn-lt"/>
                <a:cs typeface="+mn-lt"/>
              </a:rPr>
              <a:t>datos</a:t>
            </a:r>
            <a:r>
              <a:rPr lang="en-US" sz="2000">
                <a:latin typeface="Aptos"/>
                <a:ea typeface="+mn-lt"/>
                <a:cs typeface="+mn-lt"/>
              </a:rPr>
              <a:t>. </a:t>
            </a:r>
            <a:r>
              <a:rPr lang="en-US" sz="2000" err="1">
                <a:latin typeface="Aptos"/>
                <a:ea typeface="+mn-lt"/>
                <a:cs typeface="+mn-lt"/>
              </a:rPr>
              <a:t>Además</a:t>
            </a:r>
            <a:r>
              <a:rPr lang="en-US" sz="2000">
                <a:latin typeface="Aptos"/>
                <a:ea typeface="+mn-lt"/>
                <a:cs typeface="+mn-lt"/>
              </a:rPr>
              <a:t>, la </a:t>
            </a:r>
            <a:r>
              <a:rPr lang="en-US" sz="2000" err="1">
                <a:latin typeface="Aptos"/>
                <a:ea typeface="+mn-lt"/>
                <a:cs typeface="+mn-lt"/>
              </a:rPr>
              <a:t>combinación</a:t>
            </a:r>
            <a:r>
              <a:rPr lang="en-US" sz="2000">
                <a:latin typeface="Aptos"/>
                <a:ea typeface="+mn-lt"/>
                <a:cs typeface="+mn-lt"/>
              </a:rPr>
              <a:t> de </a:t>
            </a:r>
            <a:r>
              <a:rPr lang="en-US" sz="2000" err="1">
                <a:latin typeface="Aptos"/>
                <a:ea typeface="+mn-lt"/>
                <a:cs typeface="+mn-lt"/>
              </a:rPr>
              <a:t>varias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técnicas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podría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mejorar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los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resultados</a:t>
            </a:r>
            <a:r>
              <a:rPr lang="en-US" sz="2000"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latin typeface="Aptos"/>
                <a:ea typeface="+mn-lt"/>
                <a:cs typeface="+mn-lt"/>
              </a:rPr>
              <a:t>obtenidos</a:t>
            </a:r>
            <a:r>
              <a:rPr lang="en-US" sz="2000">
                <a:latin typeface="Aptos"/>
                <a:ea typeface="+mn-lt"/>
                <a:cs typeface="+mn-lt"/>
              </a:rPr>
              <a:t>.</a:t>
            </a:r>
            <a:endParaRPr lang="en-US" sz="2000">
              <a:latin typeface="Aptos"/>
              <a:cs typeface="Calibri"/>
            </a:endParaRPr>
          </a:p>
          <a:p>
            <a:pPr>
              <a:spcBef>
                <a:spcPts val="2000"/>
              </a:spcBef>
              <a:spcAft>
                <a:spcPts val="2000"/>
              </a:spcAft>
              <a:buFont typeface=""/>
              <a:buChar char="•"/>
            </a:pPr>
            <a:endParaRPr lang="en-US" sz="2000">
              <a:solidFill>
                <a:srgbClr val="000000"/>
              </a:solidFill>
              <a:latin typeface="Aptos"/>
              <a:ea typeface="Source Sans Pro"/>
              <a:cs typeface="Calibri"/>
            </a:endParaRPr>
          </a:p>
          <a:p>
            <a:pPr>
              <a:spcBef>
                <a:spcPts val="2000"/>
              </a:spcBef>
              <a:spcAft>
                <a:spcPts val="2000"/>
              </a:spcAft>
              <a:buFont typeface=""/>
              <a:buChar char="•"/>
            </a:pPr>
            <a:endParaRPr lang="en-US" sz="2000">
              <a:solidFill>
                <a:srgbClr val="000000"/>
              </a:solidFill>
              <a:latin typeface="Aptos"/>
              <a:ea typeface="Source Sans Pro"/>
              <a:cs typeface="Calibri"/>
            </a:endParaRPr>
          </a:p>
          <a:p>
            <a:pPr>
              <a:spcBef>
                <a:spcPts val="2000"/>
              </a:spcBef>
              <a:spcAft>
                <a:spcPts val="2000"/>
              </a:spcAft>
              <a:buFont typeface=""/>
              <a:buChar char="•"/>
            </a:pPr>
            <a:endParaRPr lang="en-US" sz="2000">
              <a:latin typeface="Aptos"/>
              <a:ea typeface="Source Sans Pro"/>
              <a:cs typeface="Calibri"/>
            </a:endParaRPr>
          </a:p>
          <a:p>
            <a:pPr>
              <a:spcBef>
                <a:spcPts val="2000"/>
              </a:spcBef>
              <a:spcAft>
                <a:spcPts val="2000"/>
              </a:spcAft>
            </a:pPr>
            <a:endParaRPr lang="en-US" sz="2000">
              <a:latin typeface="Aptos"/>
              <a:ea typeface="Source Sans Pro"/>
              <a:cs typeface="Calibri"/>
            </a:endParaRPr>
          </a:p>
          <a:p>
            <a:pPr>
              <a:spcBef>
                <a:spcPts val="2000"/>
              </a:spcBef>
              <a:spcAft>
                <a:spcPts val="2000"/>
              </a:spcAft>
              <a:buFont typeface=""/>
              <a:buChar char="•"/>
            </a:pPr>
            <a:endParaRPr lang="en-US" sz="2000">
              <a:latin typeface="Apto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40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C8C53C2-C374-FE81-CE7C-5012D12E3673}"/>
              </a:ext>
            </a:extLst>
          </p:cNvPr>
          <p:cNvSpPr txBox="1"/>
          <p:nvPr/>
        </p:nvSpPr>
        <p:spPr>
          <a:xfrm>
            <a:off x="10387748" y="3150348"/>
            <a:ext cx="4162996" cy="1417696"/>
          </a:xfrm>
          <a:prstGeom prst="rect">
            <a:avLst/>
          </a:prstGeom>
        </p:spPr>
        <p:txBody>
          <a:bodyPr vert="horz" wrap="square" lIns="0" tIns="628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s-CO" sz="8800" b="1">
                <a:solidFill>
                  <a:srgbClr val="FFFFFF"/>
                </a:solidFill>
                <a:latin typeface="Antenna Bold"/>
                <a:cs typeface="Antenna Bold"/>
              </a:rPr>
              <a:t>Gracias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71235" y="2626613"/>
            <a:ext cx="14397649" cy="1879682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¿Sabías que Colombia, al estar en la intersección de tres placas tectónicas, es uno de los países más sísmicamente activos del mundo?</a:t>
            </a:r>
            <a:endParaRPr lang="en-US" sz="4050" spc="5">
              <a:solidFill>
                <a:srgbClr val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90247" y="26035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1843AF15-E142-B412-C3FB-FD64E1B1CCE2}"/>
              </a:ext>
            </a:extLst>
          </p:cNvPr>
          <p:cNvSpPr txBox="1"/>
          <p:nvPr/>
        </p:nvSpPr>
        <p:spPr>
          <a:xfrm>
            <a:off x="1741563" y="5210624"/>
            <a:ext cx="11015382" cy="1349279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34925" marR="5080" algn="just">
              <a:lnSpc>
                <a:spcPct val="122600"/>
              </a:lnSpc>
            </a:pPr>
            <a:r>
              <a:rPr lang="es-ES" sz="2400" spc="-15">
                <a:solidFill>
                  <a:srgbClr val="333333"/>
                </a:solidFill>
                <a:latin typeface="Aptos"/>
                <a:ea typeface="+mn-lt"/>
                <a:cs typeface="+mn-lt"/>
              </a:rPr>
              <a:t>Además, en nuestro territorio se encuentra uno de los nidos sísmicos más intensos del planeta, lo que significa que el suelo colombiano está en constante movimiento, ¡incluso cuando no lo notamos!</a:t>
            </a:r>
            <a:endParaRPr lang="en-US">
              <a:latin typeface="Apto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420A9DE9-D84E-49A8-DBC9-9B6C68A765D4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pic>
        <p:nvPicPr>
          <p:cNvPr id="14" name="Imagen 13" descr="Mapa&#10;&#10;Descripción generada automáticamente">
            <a:extLst>
              <a:ext uri="{FF2B5EF4-FFF2-40B4-BE49-F238E27FC236}">
                <a16:creationId xmlns:a16="http://schemas.microsoft.com/office/drawing/2014/main" id="{C5ED614D-72E9-554D-EA94-F16C69411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9601" y="4653090"/>
            <a:ext cx="2768118" cy="33135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6C5F4C0-18B4-6B92-4C59-3533EEB359B0}"/>
              </a:ext>
            </a:extLst>
          </p:cNvPr>
          <p:cNvSpPr txBox="1"/>
          <p:nvPr/>
        </p:nvSpPr>
        <p:spPr>
          <a:xfrm>
            <a:off x="13522291" y="80934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>
                <a:solidFill>
                  <a:srgbClr val="333333"/>
                </a:solidFill>
                <a:latin typeface="Antenna Light"/>
              </a:rPr>
              <a:t>Fuente: Tarbuck &amp; Frederick (2005)</a:t>
            </a:r>
          </a:p>
        </p:txBody>
      </p:sp>
    </p:spTree>
    <p:extLst>
      <p:ext uri="{BB962C8B-B14F-4D97-AF65-F5344CB8AC3E}">
        <p14:creationId xmlns:p14="http://schemas.microsoft.com/office/powerpoint/2010/main" val="108381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29865" y="2668000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Contexto</a:t>
            </a:r>
            <a:endParaRPr sz="4050"/>
          </a:p>
        </p:txBody>
      </p:sp>
      <p:sp>
        <p:nvSpPr>
          <p:cNvPr id="14" name="object 14"/>
          <p:cNvSpPr txBox="1"/>
          <p:nvPr/>
        </p:nvSpPr>
        <p:spPr>
          <a:xfrm>
            <a:off x="839563" y="3667009"/>
            <a:ext cx="4795218" cy="4912498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34925" marR="5080" algn="just">
              <a:lnSpc>
                <a:spcPct val="122600"/>
              </a:lnSpc>
            </a:pP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Colombia, debido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a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su complejo contexto geológico, experimenta más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2000 sismos cada mes, los cuales pueden tener un impacto significativo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en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centros poblados, infraestructuras y la seguridad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sus habitantes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.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Este alto nivel de actividad sísmica subraya la importancia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analizar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los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catálogos de sismicidad, donde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la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agrupación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sismos puede ofrecer valiosas aproximaciones para modelizar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la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actividad sísmica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,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contribuyendo así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a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una gestión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riesgos 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más </a:t>
            </a:r>
            <a:r>
              <a:rPr lang="es-ES" sz="2000" spc="-15">
                <a:solidFill>
                  <a:srgbClr val="333333"/>
                </a:solidFill>
                <a:latin typeface="Aptos"/>
                <a:cs typeface="Antenna Light"/>
              </a:rPr>
              <a:t>efectiva y a la planificación preventiva</a:t>
            </a:r>
            <a:r>
              <a:rPr lang="es-ES" sz="2000" b="0" spc="-15">
                <a:solidFill>
                  <a:srgbClr val="333333"/>
                </a:solidFill>
                <a:latin typeface="Aptos"/>
                <a:cs typeface="Antenna Light"/>
              </a:rPr>
              <a:t>.</a:t>
            </a:r>
          </a:p>
        </p:txBody>
      </p:sp>
      <p:sp>
        <p:nvSpPr>
          <p:cNvPr id="16" name="object 16"/>
          <p:cNvSpPr/>
          <p:nvPr/>
        </p:nvSpPr>
        <p:spPr>
          <a:xfrm>
            <a:off x="1590247" y="26035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4050E814-5628-9469-F5EC-EC6BA7A30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466" y="5799582"/>
            <a:ext cx="2917093" cy="1916991"/>
          </a:xfrm>
          <a:prstGeom prst="rect">
            <a:avLst/>
          </a:prstGeom>
        </p:spPr>
      </p:pic>
      <p:pic>
        <p:nvPicPr>
          <p:cNvPr id="21" name="Imagen 20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E0A232AA-F3E1-E8E8-981D-4DEB2D5DD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452" y="3457119"/>
            <a:ext cx="2661596" cy="1915646"/>
          </a:xfrm>
          <a:prstGeom prst="rect">
            <a:avLst/>
          </a:prstGeom>
        </p:spPr>
      </p:pic>
      <p:sp>
        <p:nvSpPr>
          <p:cNvPr id="19" name="object 12">
            <a:extLst>
              <a:ext uri="{FF2B5EF4-FFF2-40B4-BE49-F238E27FC236}">
                <a16:creationId xmlns:a16="http://schemas.microsoft.com/office/drawing/2014/main" id="{67D5FAD6-D7F5-B153-69E1-89388AFAE314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pic>
        <p:nvPicPr>
          <p:cNvPr id="15" name="Picture 14" descr="A map with red circles&#10;&#10;Description automatically generated">
            <a:extLst>
              <a:ext uri="{FF2B5EF4-FFF2-40B4-BE49-F238E27FC236}">
                <a16:creationId xmlns:a16="http://schemas.microsoft.com/office/drawing/2014/main" id="{F2D35623-11EC-795E-B789-1DF6B087C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4231" y="3457883"/>
            <a:ext cx="4343404" cy="42540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71235" y="2626613"/>
            <a:ext cx="14163214" cy="1250214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¿Cómo podemos entender y clasificar la actividad sísmica para predecir y prepararnos mejor?</a:t>
            </a:r>
            <a:endParaRPr lang="en-US" sz="4050" spc="5">
              <a:solidFill>
                <a:srgbClr val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90247" y="26035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2BFB8521-379B-C23E-4535-D7EDD9C17A39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511A9-C524-568E-A17F-B5CE0C86DA38}"/>
              </a:ext>
            </a:extLst>
          </p:cNvPr>
          <p:cNvSpPr txBox="1"/>
          <p:nvPr/>
        </p:nvSpPr>
        <p:spPr>
          <a:xfrm>
            <a:off x="1589634" y="4588945"/>
            <a:ext cx="660448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spc="-15">
                <a:solidFill>
                  <a:srgbClr val="333333"/>
                </a:solidFill>
                <a:latin typeface="Aptos"/>
              </a:rPr>
              <a:t>Nuestro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proyecto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busca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responder a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esta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pregunta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desarrollando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un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modelo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de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Aprendizaje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No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Supervisado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 que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nos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permita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clasificar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automáticamente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los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sismos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en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Colombia.</a:t>
            </a:r>
          </a:p>
          <a:p>
            <a:endParaRPr lang="en-US" sz="2000" spc="-15">
              <a:solidFill>
                <a:srgbClr val="333333"/>
              </a:solidFill>
              <a:latin typeface="Aptos"/>
            </a:endParaRPr>
          </a:p>
          <a:p>
            <a:r>
              <a:rPr lang="en-US" sz="2000" spc="-15" err="1">
                <a:solidFill>
                  <a:srgbClr val="333333"/>
                </a:solidFill>
                <a:latin typeface="Aptos"/>
              </a:rPr>
              <a:t>Contando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con miles de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registros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de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sismos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de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diferentes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magnitudes y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localizaciones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,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buscamos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, a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través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de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nuestro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modelo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,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analizar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estos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datos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y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lograr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clasificarlos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en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diferentes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grupos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de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acuerdo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con sus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características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. Esta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clasificación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nos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permitirá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identificar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potencialmente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grupos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de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sismos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y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su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relación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con zonas de alto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riesgo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, o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si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estos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preceden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a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eventos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 de mayor </a:t>
            </a:r>
            <a:r>
              <a:rPr lang="en-US" sz="2000" spc="-15" err="1">
                <a:solidFill>
                  <a:srgbClr val="333333"/>
                </a:solidFill>
                <a:latin typeface="Aptos"/>
              </a:rPr>
              <a:t>magnitud</a:t>
            </a:r>
            <a:r>
              <a:rPr lang="en-US" sz="2000" spc="-15">
                <a:solidFill>
                  <a:srgbClr val="333333"/>
                </a:solidFill>
                <a:latin typeface="Aptos"/>
              </a:rPr>
              <a:t>.</a:t>
            </a:r>
          </a:p>
        </p:txBody>
      </p:sp>
      <p:pic>
        <p:nvPicPr>
          <p:cNvPr id="18" name="Imagen 16" descr="Mapa&#10;&#10;Descripción generada automáticamente">
            <a:extLst>
              <a:ext uri="{FF2B5EF4-FFF2-40B4-BE49-F238E27FC236}">
                <a16:creationId xmlns:a16="http://schemas.microsoft.com/office/drawing/2014/main" id="{1AC00694-7837-1B24-4E88-BF995EBFE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514" y="3376004"/>
            <a:ext cx="5882499" cy="54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Mapa&#10;&#10;Descripción generada automáticamente">
            <a:extLst>
              <a:ext uri="{FF2B5EF4-FFF2-40B4-BE49-F238E27FC236}">
                <a16:creationId xmlns:a16="http://schemas.microsoft.com/office/drawing/2014/main" id="{EE74FD4B-13EF-3DFD-1A09-45AF2FF9C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6048" y="1199754"/>
            <a:ext cx="4484036" cy="5100799"/>
          </a:xfrm>
          <a:prstGeom prst="rect">
            <a:avLst/>
          </a:prstGeom>
        </p:spPr>
      </p:pic>
      <p:pic>
        <p:nvPicPr>
          <p:cNvPr id="20" name="Imagen 19" descr="Tabla&#10;&#10;Descripción generada automáticamente">
            <a:extLst>
              <a:ext uri="{FF2B5EF4-FFF2-40B4-BE49-F238E27FC236}">
                <a16:creationId xmlns:a16="http://schemas.microsoft.com/office/drawing/2014/main" id="{DB8DAFFA-55FB-33BA-E2FE-6FD3259AB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742" y="6718221"/>
            <a:ext cx="8164901" cy="1308287"/>
          </a:xfrm>
          <a:prstGeom prst="rect">
            <a:avLst/>
          </a:prstGeom>
        </p:spPr>
      </p:pic>
      <p:sp>
        <p:nvSpPr>
          <p:cNvPr id="24" name="object 14">
            <a:extLst>
              <a:ext uri="{FF2B5EF4-FFF2-40B4-BE49-F238E27FC236}">
                <a16:creationId xmlns:a16="http://schemas.microsoft.com/office/drawing/2014/main" id="{A915663A-0DE6-4D8B-44C6-04B308B49229}"/>
              </a:ext>
            </a:extLst>
          </p:cNvPr>
          <p:cNvSpPr txBox="1"/>
          <p:nvPr/>
        </p:nvSpPr>
        <p:spPr>
          <a:xfrm>
            <a:off x="1369546" y="2907545"/>
            <a:ext cx="6501821" cy="6342505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34925" algn="just">
              <a:lnSpc>
                <a:spcPct val="122600"/>
              </a:lnSpc>
            </a:pPr>
            <a:r>
              <a:rPr lang="es-ES" sz="2400" spc="-15">
                <a:solidFill>
                  <a:srgbClr val="333333"/>
                </a:solidFill>
                <a:latin typeface="Aptos"/>
                <a:cs typeface="Roboto"/>
              </a:rPr>
              <a:t>Los datos fueron proporcionados por el Servicio Geológico Colombiano y pueden ser obtenidos</a:t>
            </a:r>
            <a:r>
              <a:rPr lang="es-ES" sz="2400" spc="-15">
                <a:solidFill>
                  <a:srgbClr val="333333"/>
                </a:solidFill>
                <a:latin typeface="Aptos"/>
                <a:ea typeface="Roboto"/>
                <a:cs typeface="Roboto"/>
              </a:rPr>
              <a:t> mediante el siguiente link: </a:t>
            </a:r>
            <a:r>
              <a:rPr lang="es-ES" sz="2400" spc="-15">
                <a:solidFill>
                  <a:srgbClr val="00B0F0"/>
                </a:solidFill>
                <a:latin typeface="Aptos"/>
                <a:ea typeface="Roboto"/>
                <a:cs typeface="Roboto"/>
                <a:hlinkClick r:id="rId9"/>
              </a:rPr>
              <a:t>http://</a:t>
            </a:r>
            <a:r>
              <a:rPr lang="es-ES" sz="2400" spc="-15">
                <a:solidFill>
                  <a:srgbClr val="00B0F0"/>
                </a:solidFill>
                <a:latin typeface="Aptos"/>
                <a:cs typeface="Antenna Light"/>
                <a:hlinkClick r:id="rId9"/>
              </a:rPr>
              <a:t>bdrsnc.sgc.gov.co/paginas1/catalogo/index.php</a:t>
            </a:r>
            <a:r>
              <a:rPr lang="es-ES" sz="2400" spc="-15">
                <a:solidFill>
                  <a:srgbClr val="00B0F0"/>
                </a:solidFill>
                <a:latin typeface="Aptos"/>
                <a:cs typeface="Antenna Light"/>
              </a:rPr>
              <a:t>.</a:t>
            </a:r>
          </a:p>
          <a:p>
            <a:pPr marL="34925" algn="just">
              <a:lnSpc>
                <a:spcPct val="122600"/>
              </a:lnSpc>
            </a:pPr>
            <a:endParaRPr lang="es-ES" sz="2400" spc="-15">
              <a:solidFill>
                <a:srgbClr val="00B0F0"/>
              </a:solidFill>
              <a:latin typeface="Aptos"/>
              <a:cs typeface="Antenna Light"/>
            </a:endParaRPr>
          </a:p>
          <a:p>
            <a:pPr marL="34925" algn="just">
              <a:lnSpc>
                <a:spcPct val="122600"/>
              </a:lnSpc>
            </a:pP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La base de datos contiene las características 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96177 eventos sísmicos superficiales (menores 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a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30 km 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profundidad) ocurridos entre 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el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3 de junio 1993 y 30 de junio 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2024.</a:t>
            </a:r>
          </a:p>
          <a:p>
            <a:pPr marL="34925" algn="just">
              <a:lnSpc>
                <a:spcPct val="122600"/>
              </a:lnSpc>
            </a:pP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Este tipo 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sismicidad 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se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relaciona 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con la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distribución 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de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estructuras geológicas como fallas activas</a:t>
            </a:r>
            <a:r>
              <a:rPr lang="es-ES" sz="2400" b="0" spc="-15">
                <a:solidFill>
                  <a:srgbClr val="333333"/>
                </a:solidFill>
                <a:latin typeface="Aptos"/>
                <a:cs typeface="Antenna Light"/>
              </a:rPr>
              <a:t>, y </a:t>
            </a:r>
            <a:r>
              <a:rPr lang="es-ES" sz="2400" spc="-15">
                <a:solidFill>
                  <a:srgbClr val="333333"/>
                </a:solidFill>
                <a:latin typeface="Aptos"/>
                <a:cs typeface="Antenna Light"/>
              </a:rPr>
              <a:t>tiene mayor potencialidad para causar daños significativos.</a:t>
            </a:r>
            <a:endParaRPr lang="es-ES" sz="2400" spc="-15">
              <a:solidFill>
                <a:srgbClr val="333333"/>
              </a:solidFill>
              <a:latin typeface="Aptos"/>
            </a:endParaRPr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CFDC2D3A-C668-B0DE-9308-AAC906F7E3E6}"/>
              </a:ext>
            </a:extLst>
          </p:cNvPr>
          <p:cNvSpPr txBox="1">
            <a:spLocks noGrp="1"/>
          </p:cNvSpPr>
          <p:nvPr/>
        </p:nvSpPr>
        <p:spPr>
          <a:xfrm>
            <a:off x="2017386" y="1822558"/>
            <a:ext cx="5240888" cy="6207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4300" b="1" i="0">
                <a:solidFill>
                  <a:srgbClr val="272C2F"/>
                </a:solidFill>
                <a:latin typeface="Antenna Bold"/>
                <a:ea typeface="+mj-ea"/>
                <a:cs typeface="Antenna Bold"/>
              </a:defRPr>
            </a:lvl1pPr>
          </a:lstStyle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s-ES" sz="4050" spc="5">
                <a:solidFill>
                  <a:srgbClr val="000000"/>
                </a:solidFill>
              </a:rPr>
              <a:t>Los datos</a:t>
            </a:r>
            <a:endParaRPr sz="405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2D138566-2355-0C0C-3714-B9E27507EAC6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1D32A8C-25F9-B802-173C-01BF7988D730}"/>
              </a:ext>
            </a:extLst>
          </p:cNvPr>
          <p:cNvSpPr txBox="1"/>
          <p:nvPr/>
        </p:nvSpPr>
        <p:spPr>
          <a:xfrm>
            <a:off x="11698664" y="6281668"/>
            <a:ext cx="42486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solidFill>
                  <a:srgbClr val="333333"/>
                </a:solidFill>
                <a:latin typeface="Antenna Light"/>
              </a:rPr>
              <a:t>Fuente: Servicio Geológico Colombiano - SGC (2024)</a:t>
            </a:r>
            <a:endParaRPr lang="es-ES" sz="1200"/>
          </a:p>
        </p:txBody>
      </p:sp>
    </p:spTree>
    <p:extLst>
      <p:ext uri="{BB962C8B-B14F-4D97-AF65-F5344CB8AC3E}">
        <p14:creationId xmlns:p14="http://schemas.microsoft.com/office/powerpoint/2010/main" val="333607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0529760" y="50800"/>
            <a:ext cx="6818440" cy="970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365500" y="820648"/>
            <a:ext cx="13309600" cy="19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49700" y="762006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557" y="845268"/>
            <a:ext cx="378460" cy="337820"/>
          </a:xfrm>
          <a:custGeom>
            <a:avLst/>
            <a:gdLst/>
            <a:ahLst/>
            <a:cxnLst/>
            <a:rect l="l" t="t" r="r" b="b"/>
            <a:pathLst>
              <a:path w="378459" h="337819">
                <a:moveTo>
                  <a:pt x="97561" y="0"/>
                </a:moveTo>
                <a:lnTo>
                  <a:pt x="0" y="0"/>
                </a:lnTo>
                <a:lnTo>
                  <a:pt x="0" y="337781"/>
                </a:lnTo>
                <a:lnTo>
                  <a:pt x="67462" y="337781"/>
                </a:lnTo>
                <a:lnTo>
                  <a:pt x="67462" y="113512"/>
                </a:lnTo>
                <a:lnTo>
                  <a:pt x="142648" y="113512"/>
                </a:lnTo>
                <a:lnTo>
                  <a:pt x="97561" y="0"/>
                </a:lnTo>
                <a:close/>
              </a:path>
              <a:path w="378459" h="337819">
                <a:moveTo>
                  <a:pt x="142648" y="113512"/>
                </a:moveTo>
                <a:lnTo>
                  <a:pt x="67462" y="113512"/>
                </a:lnTo>
                <a:lnTo>
                  <a:pt x="157721" y="337781"/>
                </a:lnTo>
                <a:lnTo>
                  <a:pt x="214249" y="337781"/>
                </a:lnTo>
                <a:lnTo>
                  <a:pt x="257323" y="230657"/>
                </a:lnTo>
                <a:lnTo>
                  <a:pt x="189179" y="230657"/>
                </a:lnTo>
                <a:lnTo>
                  <a:pt x="142648" y="113512"/>
                </a:lnTo>
                <a:close/>
              </a:path>
              <a:path w="378459" h="337819">
                <a:moveTo>
                  <a:pt x="377901" y="112141"/>
                </a:moveTo>
                <a:lnTo>
                  <a:pt x="304977" y="112140"/>
                </a:lnTo>
                <a:lnTo>
                  <a:pt x="304977" y="337781"/>
                </a:lnTo>
                <a:lnTo>
                  <a:pt x="377901" y="337781"/>
                </a:lnTo>
                <a:lnTo>
                  <a:pt x="377901" y="112141"/>
                </a:lnTo>
                <a:close/>
              </a:path>
              <a:path w="378459" h="337819">
                <a:moveTo>
                  <a:pt x="377901" y="0"/>
                </a:moveTo>
                <a:lnTo>
                  <a:pt x="280809" y="0"/>
                </a:lnTo>
                <a:lnTo>
                  <a:pt x="189179" y="230657"/>
                </a:lnTo>
                <a:lnTo>
                  <a:pt x="257323" y="230657"/>
                </a:lnTo>
                <a:lnTo>
                  <a:pt x="304977" y="112141"/>
                </a:lnTo>
                <a:lnTo>
                  <a:pt x="377901" y="112141"/>
                </a:lnTo>
                <a:lnTo>
                  <a:pt x="377901" y="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6545" y="845273"/>
            <a:ext cx="0" cy="337820"/>
          </a:xfrm>
          <a:custGeom>
            <a:avLst/>
            <a:gdLst/>
            <a:ahLst/>
            <a:cxnLst/>
            <a:rect l="l" t="t" r="r" b="b"/>
            <a:pathLst>
              <a:path h="337819">
                <a:moveTo>
                  <a:pt x="0" y="0"/>
                </a:moveTo>
                <a:lnTo>
                  <a:pt x="0" y="337781"/>
                </a:lnTo>
              </a:path>
            </a:pathLst>
          </a:custGeom>
          <a:ln w="74294">
            <a:solidFill>
              <a:srgbClr val="18CD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8831" y="842990"/>
            <a:ext cx="347980" cy="340360"/>
          </a:xfrm>
          <a:custGeom>
            <a:avLst/>
            <a:gdLst/>
            <a:ahLst/>
            <a:cxnLst/>
            <a:rect l="l" t="t" r="r" b="b"/>
            <a:pathLst>
              <a:path w="347980" h="340359">
                <a:moveTo>
                  <a:pt x="211061" y="0"/>
                </a:moveTo>
                <a:lnTo>
                  <a:pt x="135381" y="0"/>
                </a:lnTo>
                <a:lnTo>
                  <a:pt x="0" y="340067"/>
                </a:lnTo>
                <a:lnTo>
                  <a:pt x="72936" y="340067"/>
                </a:lnTo>
                <a:lnTo>
                  <a:pt x="94818" y="284454"/>
                </a:lnTo>
                <a:lnTo>
                  <a:pt x="325068" y="284454"/>
                </a:lnTo>
                <a:lnTo>
                  <a:pt x="300401" y="222910"/>
                </a:lnTo>
                <a:lnTo>
                  <a:pt x="118516" y="222910"/>
                </a:lnTo>
                <a:lnTo>
                  <a:pt x="171399" y="88430"/>
                </a:lnTo>
                <a:lnTo>
                  <a:pt x="246503" y="88430"/>
                </a:lnTo>
                <a:lnTo>
                  <a:pt x="211061" y="0"/>
                </a:lnTo>
                <a:close/>
              </a:path>
              <a:path w="347980" h="340359">
                <a:moveTo>
                  <a:pt x="325068" y="284454"/>
                </a:moveTo>
                <a:lnTo>
                  <a:pt x="247980" y="284454"/>
                </a:lnTo>
                <a:lnTo>
                  <a:pt x="269862" y="340067"/>
                </a:lnTo>
                <a:lnTo>
                  <a:pt x="347357" y="340067"/>
                </a:lnTo>
                <a:lnTo>
                  <a:pt x="325068" y="284454"/>
                </a:lnTo>
                <a:close/>
              </a:path>
              <a:path w="347980" h="340359">
                <a:moveTo>
                  <a:pt x="246503" y="88430"/>
                </a:moveTo>
                <a:lnTo>
                  <a:pt x="171399" y="88430"/>
                </a:lnTo>
                <a:lnTo>
                  <a:pt x="224281" y="222910"/>
                </a:lnTo>
                <a:lnTo>
                  <a:pt x="300401" y="222910"/>
                </a:lnTo>
                <a:lnTo>
                  <a:pt x="246503" y="88430"/>
                </a:lnTo>
                <a:close/>
              </a:path>
            </a:pathLst>
          </a:custGeom>
          <a:solidFill>
            <a:srgbClr val="18C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6303" y="845267"/>
            <a:ext cx="309880" cy="337820"/>
          </a:xfrm>
          <a:custGeom>
            <a:avLst/>
            <a:gdLst/>
            <a:ahLst/>
            <a:cxnLst/>
            <a:rect l="l" t="t" r="r" b="b"/>
            <a:pathLst>
              <a:path w="309880" h="337819">
                <a:moveTo>
                  <a:pt x="121259" y="0"/>
                </a:moveTo>
                <a:lnTo>
                  <a:pt x="0" y="0"/>
                </a:lnTo>
                <a:lnTo>
                  <a:pt x="0" y="337781"/>
                </a:lnTo>
                <a:lnTo>
                  <a:pt x="119443" y="337781"/>
                </a:lnTo>
                <a:lnTo>
                  <a:pt x="171885" y="335327"/>
                </a:lnTo>
                <a:lnTo>
                  <a:pt x="215340" y="327299"/>
                </a:lnTo>
                <a:lnTo>
                  <a:pt x="250144" y="312701"/>
                </a:lnTo>
                <a:lnTo>
                  <a:pt x="276630" y="290535"/>
                </a:lnTo>
                <a:lnTo>
                  <a:pt x="287427" y="272605"/>
                </a:lnTo>
                <a:lnTo>
                  <a:pt x="74777" y="272605"/>
                </a:lnTo>
                <a:lnTo>
                  <a:pt x="74777" y="67017"/>
                </a:lnTo>
                <a:lnTo>
                  <a:pt x="289803" y="67017"/>
                </a:lnTo>
                <a:lnTo>
                  <a:pt x="277349" y="46016"/>
                </a:lnTo>
                <a:lnTo>
                  <a:pt x="251250" y="24185"/>
                </a:lnTo>
                <a:lnTo>
                  <a:pt x="216802" y="9994"/>
                </a:lnTo>
                <a:lnTo>
                  <a:pt x="173604" y="2309"/>
                </a:lnTo>
                <a:lnTo>
                  <a:pt x="121259" y="0"/>
                </a:lnTo>
                <a:close/>
              </a:path>
              <a:path w="309880" h="337819">
                <a:moveTo>
                  <a:pt x="289803" y="67017"/>
                </a:moveTo>
                <a:lnTo>
                  <a:pt x="122173" y="67017"/>
                </a:lnTo>
                <a:lnTo>
                  <a:pt x="180468" y="72195"/>
                </a:lnTo>
                <a:lnTo>
                  <a:pt x="214487" y="89296"/>
                </a:lnTo>
                <a:lnTo>
                  <a:pt x="230383" y="120671"/>
                </a:lnTo>
                <a:lnTo>
                  <a:pt x="234314" y="168668"/>
                </a:lnTo>
                <a:lnTo>
                  <a:pt x="229955" y="217023"/>
                </a:lnTo>
                <a:lnTo>
                  <a:pt x="213458" y="249183"/>
                </a:lnTo>
                <a:lnTo>
                  <a:pt x="179697" y="267070"/>
                </a:lnTo>
                <a:lnTo>
                  <a:pt x="123545" y="272605"/>
                </a:lnTo>
                <a:lnTo>
                  <a:pt x="287427" y="272605"/>
                </a:lnTo>
                <a:lnTo>
                  <a:pt x="295135" y="259806"/>
                </a:lnTo>
                <a:lnTo>
                  <a:pt x="305992" y="219516"/>
                </a:lnTo>
                <a:lnTo>
                  <a:pt x="309537" y="168668"/>
                </a:lnTo>
                <a:lnTo>
                  <a:pt x="306093" y="117125"/>
                </a:lnTo>
                <a:lnTo>
                  <a:pt x="295497" y="76619"/>
                </a:lnTo>
                <a:lnTo>
                  <a:pt x="289803" y="67017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0287" y="949895"/>
            <a:ext cx="538307" cy="235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6364" y="295046"/>
            <a:ext cx="833170" cy="8880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0482" y="9102333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Imagen 1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25D430E-299E-945F-DBCC-AC8AD550A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2" y="6309528"/>
            <a:ext cx="7993076" cy="262912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8548E20-2FF0-1473-A8AD-088C6C7BA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93" y="1870798"/>
            <a:ext cx="8755411" cy="4043389"/>
          </a:xfrm>
          <a:prstGeom prst="rect">
            <a:avLst/>
          </a:prstGeom>
        </p:spPr>
      </p:pic>
      <p:sp>
        <p:nvSpPr>
          <p:cNvPr id="23" name="object 16">
            <a:extLst>
              <a:ext uri="{FF2B5EF4-FFF2-40B4-BE49-F238E27FC236}">
                <a16:creationId xmlns:a16="http://schemas.microsoft.com/office/drawing/2014/main" id="{E2B7CEC6-E6C0-C95C-8A6B-3A5AD7042634}"/>
              </a:ext>
            </a:extLst>
          </p:cNvPr>
          <p:cNvSpPr/>
          <p:nvPr/>
        </p:nvSpPr>
        <p:spPr>
          <a:xfrm>
            <a:off x="1590247" y="171507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1E329552-22CB-1EB3-0418-A550353ADED2}"/>
              </a:ext>
            </a:extLst>
          </p:cNvPr>
          <p:cNvSpPr/>
          <p:nvPr/>
        </p:nvSpPr>
        <p:spPr>
          <a:xfrm>
            <a:off x="9657992" y="4499469"/>
            <a:ext cx="1748201" cy="4581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D29B3BC3-DFA8-1322-ECE5-D4B04475536A}"/>
              </a:ext>
            </a:extLst>
          </p:cNvPr>
          <p:cNvSpPr txBox="1"/>
          <p:nvPr/>
        </p:nvSpPr>
        <p:spPr>
          <a:xfrm>
            <a:off x="15137763" y="546530"/>
            <a:ext cx="1595881" cy="1821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100">
                <a:latin typeface="Antenna Light"/>
              </a:rPr>
              <a:t>Análisis No Supervisado</a:t>
            </a:r>
            <a:endParaRPr lang="es-ES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EB95395-A1CE-F72B-FADC-D97A7184E59A}"/>
              </a:ext>
            </a:extLst>
          </p:cNvPr>
          <p:cNvSpPr txBox="1"/>
          <p:nvPr/>
        </p:nvSpPr>
        <p:spPr>
          <a:xfrm>
            <a:off x="12077700" y="1675127"/>
            <a:ext cx="3669161" cy="3697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14604" rIns="0" bIns="0" rtlCol="0" anchor="t">
            <a:spAutoFit/>
          </a:bodyPr>
          <a:lstStyle/>
          <a:p>
            <a:pPr marL="34925" marR="5080" algn="ctr">
              <a:lnSpc>
                <a:spcPct val="122600"/>
              </a:lnSpc>
            </a:pPr>
            <a:r>
              <a:rPr lang="es-ES" sz="2000" spc="-15">
                <a:solidFill>
                  <a:srgbClr val="333333"/>
                </a:solidFill>
                <a:latin typeface="Aptos"/>
                <a:ea typeface="+mn-lt"/>
                <a:cs typeface="+mn-lt"/>
              </a:rPr>
              <a:t>Base de datos con 96.177 sismos</a:t>
            </a:r>
            <a:endParaRPr lang="es-ES" b="1">
              <a:latin typeface="Aptos"/>
              <a:cs typeface="Calibri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6AA1C3D-5984-CAC8-833B-81021CA33500}"/>
              </a:ext>
            </a:extLst>
          </p:cNvPr>
          <p:cNvSpPr/>
          <p:nvPr/>
        </p:nvSpPr>
        <p:spPr>
          <a:xfrm>
            <a:off x="11604568" y="3435350"/>
            <a:ext cx="4930847" cy="30686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707C5C5C-D39F-628A-4109-0B18471D7168}"/>
              </a:ext>
            </a:extLst>
          </p:cNvPr>
          <p:cNvSpPr txBox="1"/>
          <p:nvPr/>
        </p:nvSpPr>
        <p:spPr>
          <a:xfrm>
            <a:off x="11831570" y="3742370"/>
            <a:ext cx="4480253" cy="2308323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34925" marR="5080" algn="ctr">
              <a:lnSpc>
                <a:spcPct val="122600"/>
              </a:lnSpc>
            </a:pPr>
            <a:r>
              <a:rPr lang="es-ES" sz="2400" b="1" spc="-15">
                <a:solidFill>
                  <a:srgbClr val="333333"/>
                </a:solidFill>
                <a:latin typeface="Aptos"/>
                <a:ea typeface="+mn-lt"/>
                <a:cs typeface="+mn-lt"/>
              </a:rPr>
              <a:t>Filtrado</a:t>
            </a:r>
          </a:p>
          <a:p>
            <a:pPr marL="34925" marR="5080" algn="ctr">
              <a:lnSpc>
                <a:spcPct val="122600"/>
              </a:lnSpc>
            </a:pPr>
            <a:endParaRPr lang="es-ES" sz="2400" b="1" spc="-15">
              <a:solidFill>
                <a:srgbClr val="333333"/>
              </a:solidFill>
              <a:latin typeface="Aptos"/>
              <a:cs typeface="Calibri"/>
            </a:endParaRPr>
          </a:p>
          <a:p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Tiempo de </a:t>
            </a:r>
            <a:r>
              <a:rPr lang="en-US" b="1" spc="-15" err="1">
                <a:solidFill>
                  <a:srgbClr val="4A4A4F"/>
                </a:solidFill>
                <a:latin typeface="Aptos"/>
                <a:cs typeface="Calibri"/>
              </a:rPr>
              <a:t>inicio</a:t>
            </a:r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 de </a:t>
            </a:r>
            <a:r>
              <a:rPr lang="en-US" b="1" spc="-15" err="1">
                <a:solidFill>
                  <a:srgbClr val="4A4A4F"/>
                </a:solidFill>
                <a:latin typeface="Aptos"/>
                <a:cs typeface="Calibri"/>
              </a:rPr>
              <a:t>datos</a:t>
            </a:r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 </a:t>
            </a:r>
            <a:r>
              <a:rPr lang="en-US" spc="-15">
                <a:solidFill>
                  <a:srgbClr val="4A4A4F"/>
                </a:solidFill>
                <a:latin typeface="Aptos"/>
                <a:cs typeface="Calibri"/>
              </a:rPr>
              <a:t>= </a:t>
            </a:r>
            <a:r>
              <a:rPr lang="en-US" spc="-15">
                <a:latin typeface="Aptos"/>
                <a:cs typeface="Calibri"/>
              </a:rPr>
              <a:t>2019-01-01</a:t>
            </a:r>
          </a:p>
          <a:p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Máximo RMS = </a:t>
            </a:r>
            <a:r>
              <a:rPr lang="en-US" spc="-15">
                <a:solidFill>
                  <a:srgbClr val="4A4A4F"/>
                </a:solidFill>
                <a:latin typeface="Aptos"/>
                <a:cs typeface="Calibri"/>
              </a:rPr>
              <a:t>0,7</a:t>
            </a:r>
            <a:endParaRPr lang="en-US" spc="-15">
              <a:solidFill>
                <a:srgbClr val="003EAA"/>
              </a:solidFill>
              <a:latin typeface="Aptos"/>
              <a:cs typeface="Calibri"/>
            </a:endParaRPr>
          </a:p>
          <a:p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Máximo GAP =</a:t>
            </a:r>
            <a:r>
              <a:rPr lang="en-US" spc="-15">
                <a:solidFill>
                  <a:srgbClr val="4A4A4F"/>
                </a:solidFill>
                <a:latin typeface="Aptos"/>
                <a:cs typeface="Calibri"/>
              </a:rPr>
              <a:t> 300</a:t>
            </a:r>
          </a:p>
          <a:p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Máximo </a:t>
            </a:r>
            <a:r>
              <a:rPr lang="en-US" b="1" spc="-15" err="1">
                <a:solidFill>
                  <a:srgbClr val="4A4A4F"/>
                </a:solidFill>
                <a:latin typeface="Aptos"/>
                <a:cs typeface="Calibri"/>
              </a:rPr>
              <a:t>Ehoriz</a:t>
            </a:r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 (</a:t>
            </a:r>
            <a:r>
              <a:rPr lang="en-US" b="1" spc="-15" err="1">
                <a:solidFill>
                  <a:srgbClr val="4A4A4F"/>
                </a:solidFill>
                <a:latin typeface="Aptos"/>
                <a:cs typeface="Calibri"/>
              </a:rPr>
              <a:t>latitud</a:t>
            </a:r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 y </a:t>
            </a:r>
            <a:r>
              <a:rPr lang="en-US" b="1" spc="-15" err="1">
                <a:solidFill>
                  <a:srgbClr val="4A4A4F"/>
                </a:solidFill>
                <a:latin typeface="Aptos"/>
                <a:cs typeface="Calibri"/>
              </a:rPr>
              <a:t>longitud</a:t>
            </a:r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)=</a:t>
            </a:r>
            <a:r>
              <a:rPr lang="en-US" spc="-15">
                <a:solidFill>
                  <a:srgbClr val="4A4A4F"/>
                </a:solidFill>
                <a:latin typeface="Aptos"/>
                <a:cs typeface="Calibri"/>
              </a:rPr>
              <a:t> 20 km</a:t>
            </a:r>
          </a:p>
          <a:p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Máximo Evert (</a:t>
            </a:r>
            <a:r>
              <a:rPr lang="en-US" b="1" spc="-15" err="1">
                <a:solidFill>
                  <a:srgbClr val="4A4A4F"/>
                </a:solidFill>
                <a:latin typeface="Aptos"/>
                <a:cs typeface="Calibri"/>
              </a:rPr>
              <a:t>profundidad</a:t>
            </a:r>
            <a:r>
              <a:rPr lang="en-US" b="1" spc="-15">
                <a:solidFill>
                  <a:srgbClr val="4A4A4F"/>
                </a:solidFill>
                <a:latin typeface="Aptos"/>
                <a:cs typeface="Calibri"/>
              </a:rPr>
              <a:t>) =</a:t>
            </a:r>
            <a:r>
              <a:rPr lang="en-US" spc="-15">
                <a:solidFill>
                  <a:srgbClr val="4A4A4F"/>
                </a:solidFill>
                <a:latin typeface="Aptos"/>
                <a:cs typeface="Calibri"/>
              </a:rPr>
              <a:t> </a:t>
            </a:r>
            <a:r>
              <a:rPr lang="en-US" spc="-15">
                <a:latin typeface="Aptos"/>
                <a:cs typeface="Calibri"/>
              </a:rPr>
              <a:t>20 km</a:t>
            </a:r>
            <a:endParaRPr lang="es-ES" spc="-15">
              <a:latin typeface="Aptos"/>
              <a:cs typeface="Calibri"/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4F41DC4-FC92-CD66-6435-A18C00426BC5}"/>
              </a:ext>
            </a:extLst>
          </p:cNvPr>
          <p:cNvCxnSpPr/>
          <p:nvPr/>
        </p:nvCxnSpPr>
        <p:spPr>
          <a:xfrm flipH="1">
            <a:off x="6881609" y="7615684"/>
            <a:ext cx="3191" cy="613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object 14">
            <a:extLst>
              <a:ext uri="{FF2B5EF4-FFF2-40B4-BE49-F238E27FC236}">
                <a16:creationId xmlns:a16="http://schemas.microsoft.com/office/drawing/2014/main" id="{D50044A3-5EEE-50AA-E4E0-5F3C49F481D8}"/>
              </a:ext>
            </a:extLst>
          </p:cNvPr>
          <p:cNvSpPr txBox="1"/>
          <p:nvPr/>
        </p:nvSpPr>
        <p:spPr>
          <a:xfrm>
            <a:off x="4989655" y="6819462"/>
            <a:ext cx="3118205" cy="50718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14604" rIns="0" bIns="0" rtlCol="0" anchor="t">
            <a:spAutoFit/>
          </a:bodyPr>
          <a:lstStyle/>
          <a:p>
            <a:pPr algn="ctr"/>
            <a:r>
              <a:rPr lang="en-US" sz="1600" spc="-15" err="1">
                <a:solidFill>
                  <a:srgbClr val="4A4A4F"/>
                </a:solidFill>
                <a:latin typeface="Aptos"/>
                <a:cs typeface="Calibri"/>
              </a:rPr>
              <a:t>Incrementa</a:t>
            </a:r>
            <a:r>
              <a:rPr lang="en-US" sz="1600" spc="-15">
                <a:solidFill>
                  <a:srgbClr val="4A4A4F"/>
                </a:solidFill>
                <a:latin typeface="Aptos"/>
                <a:cs typeface="Calibri"/>
              </a:rPr>
              <a:t> </a:t>
            </a:r>
            <a:r>
              <a:rPr lang="en-US" sz="1600" spc="-15" err="1">
                <a:solidFill>
                  <a:srgbClr val="4A4A4F"/>
                </a:solidFill>
                <a:latin typeface="Aptos"/>
                <a:cs typeface="Calibri"/>
              </a:rPr>
              <a:t>el</a:t>
            </a:r>
            <a:r>
              <a:rPr lang="en-US" sz="1600" spc="-15">
                <a:solidFill>
                  <a:srgbClr val="4A4A4F"/>
                </a:solidFill>
                <a:latin typeface="Aptos"/>
                <a:cs typeface="Calibri"/>
              </a:rPr>
              <a:t> </a:t>
            </a:r>
            <a:r>
              <a:rPr lang="en-US" sz="1600" spc="-15" err="1">
                <a:solidFill>
                  <a:srgbClr val="4A4A4F"/>
                </a:solidFill>
                <a:latin typeface="Aptos"/>
                <a:cs typeface="Calibri"/>
              </a:rPr>
              <a:t>número</a:t>
            </a:r>
            <a:r>
              <a:rPr lang="en-US" sz="1600" spc="-15">
                <a:solidFill>
                  <a:srgbClr val="4A4A4F"/>
                </a:solidFill>
                <a:latin typeface="Aptos"/>
                <a:cs typeface="Calibri"/>
              </a:rPr>
              <a:t> de </a:t>
            </a:r>
            <a:r>
              <a:rPr lang="en-US" sz="1600" spc="-15" err="1">
                <a:solidFill>
                  <a:srgbClr val="4A4A4F"/>
                </a:solidFill>
                <a:latin typeface="Aptos"/>
                <a:cs typeface="Calibri"/>
              </a:rPr>
              <a:t>estaciones</a:t>
            </a:r>
            <a:r>
              <a:rPr lang="en-US" sz="1600" spc="-15">
                <a:solidFill>
                  <a:srgbClr val="4A4A4F"/>
                </a:solidFill>
                <a:latin typeface="Aptos"/>
                <a:cs typeface="Calibri"/>
              </a:rPr>
              <a:t> que </a:t>
            </a:r>
            <a:r>
              <a:rPr lang="en-US" sz="1600" spc="-15" err="1">
                <a:solidFill>
                  <a:srgbClr val="4A4A4F"/>
                </a:solidFill>
                <a:latin typeface="Aptos"/>
                <a:cs typeface="Calibri"/>
              </a:rPr>
              <a:t>registran</a:t>
            </a:r>
            <a:r>
              <a:rPr lang="en-US" sz="1600" spc="-15">
                <a:solidFill>
                  <a:srgbClr val="4A4A4F"/>
                </a:solidFill>
                <a:latin typeface="Aptos"/>
                <a:cs typeface="Calibri"/>
              </a:rPr>
              <a:t> </a:t>
            </a:r>
            <a:r>
              <a:rPr lang="en-US" sz="1600" spc="-15" err="1">
                <a:solidFill>
                  <a:srgbClr val="4A4A4F"/>
                </a:solidFill>
                <a:latin typeface="Aptos"/>
                <a:cs typeface="Calibri"/>
              </a:rPr>
              <a:t>los</a:t>
            </a:r>
            <a:r>
              <a:rPr lang="en-US" sz="1600" spc="-15">
                <a:solidFill>
                  <a:srgbClr val="4A4A4F"/>
                </a:solidFill>
                <a:latin typeface="Aptos"/>
                <a:cs typeface="Calibri"/>
              </a:rPr>
              <a:t> </a:t>
            </a:r>
            <a:r>
              <a:rPr lang="en-US" sz="1600" spc="-15" err="1">
                <a:solidFill>
                  <a:srgbClr val="4A4A4F"/>
                </a:solidFill>
                <a:latin typeface="Aptos"/>
                <a:cs typeface="Calibri"/>
              </a:rPr>
              <a:t>sismos</a:t>
            </a:r>
            <a:endParaRPr lang="en-US" sz="1600" spc="-15">
              <a:solidFill>
                <a:srgbClr val="4A4A4F"/>
              </a:solidFill>
              <a:latin typeface="Aptos"/>
              <a:cs typeface="Calibri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C98F6C5-5AC1-AC20-1DB8-E15D61E009FF}"/>
              </a:ext>
            </a:extLst>
          </p:cNvPr>
          <p:cNvSpPr/>
          <p:nvPr/>
        </p:nvSpPr>
        <p:spPr>
          <a:xfrm>
            <a:off x="4986710" y="6820992"/>
            <a:ext cx="3123711" cy="644675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F892C99-035F-24E8-FE9A-7DDB754E10A1}"/>
              </a:ext>
            </a:extLst>
          </p:cNvPr>
          <p:cNvSpPr/>
          <p:nvPr/>
        </p:nvSpPr>
        <p:spPr>
          <a:xfrm>
            <a:off x="12077700" y="7345363"/>
            <a:ext cx="3540125" cy="6016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spc="-15">
                <a:solidFill>
                  <a:srgbClr val="333333"/>
                </a:solidFill>
                <a:latin typeface="Aptos"/>
                <a:ea typeface="+mn-lt"/>
                <a:cs typeface="+mn-lt"/>
              </a:rPr>
              <a:t>Base de datos con </a:t>
            </a:r>
            <a:r>
              <a:rPr lang="es-ES" sz="2000" b="1" spc="-15">
                <a:solidFill>
                  <a:srgbClr val="333333"/>
                </a:solidFill>
                <a:latin typeface="Aptos"/>
                <a:ea typeface="+mn-lt"/>
                <a:cs typeface="+mn-lt"/>
              </a:rPr>
              <a:t>9.946</a:t>
            </a:r>
            <a:r>
              <a:rPr lang="es-ES" sz="2000" spc="-15">
                <a:solidFill>
                  <a:srgbClr val="333333"/>
                </a:solidFill>
                <a:latin typeface="Aptos"/>
                <a:ea typeface="+mn-lt"/>
                <a:cs typeface="+mn-lt"/>
              </a:rPr>
              <a:t> sismos</a:t>
            </a: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43B50BDE-4CE6-3CEC-4520-5580DCF92B26}"/>
              </a:ext>
            </a:extLst>
          </p:cNvPr>
          <p:cNvSpPr/>
          <p:nvPr/>
        </p:nvSpPr>
        <p:spPr>
          <a:xfrm>
            <a:off x="13620750" y="2713038"/>
            <a:ext cx="452438" cy="60166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D9E35728-66BC-1487-F6BB-4F7F913DE915}"/>
              </a:ext>
            </a:extLst>
          </p:cNvPr>
          <p:cNvSpPr/>
          <p:nvPr/>
        </p:nvSpPr>
        <p:spPr>
          <a:xfrm>
            <a:off x="13620750" y="6623050"/>
            <a:ext cx="452438" cy="60166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E992769-1EBC-0AAF-7AC4-88418F8C401C}"/>
              </a:ext>
            </a:extLst>
          </p:cNvPr>
          <p:cNvSpPr/>
          <p:nvPr/>
        </p:nvSpPr>
        <p:spPr>
          <a:xfrm>
            <a:off x="12077700" y="8067675"/>
            <a:ext cx="3540125" cy="6016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spc="-15">
                <a:solidFill>
                  <a:srgbClr val="333333"/>
                </a:solidFill>
                <a:latin typeface="Aptos"/>
                <a:ea typeface="+mn-lt"/>
                <a:cs typeface="+mn-lt"/>
              </a:rPr>
              <a:t>Se estandarizaron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5303F86-0A54-A427-6A32-7E5C402F6829}"/>
              </a:ext>
            </a:extLst>
          </p:cNvPr>
          <p:cNvSpPr/>
          <p:nvPr/>
        </p:nvSpPr>
        <p:spPr>
          <a:xfrm>
            <a:off x="12256805" y="1562564"/>
            <a:ext cx="3268481" cy="96047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900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5A90A66-92AB-35D8-B160-460B75A46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300025"/>
              </p:ext>
            </p:extLst>
          </p:nvPr>
        </p:nvGraphicFramePr>
        <p:xfrm>
          <a:off x="54255" y="0"/>
          <a:ext cx="17220253" cy="90356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66428">
                  <a:extLst>
                    <a:ext uri="{9D8B030D-6E8A-4147-A177-3AD203B41FA5}">
                      <a16:colId xmlns:a16="http://schemas.microsoft.com/office/drawing/2014/main" val="3661126375"/>
                    </a:ext>
                  </a:extLst>
                </a:gridCol>
                <a:gridCol w="2755240">
                  <a:extLst>
                    <a:ext uri="{9D8B030D-6E8A-4147-A177-3AD203B41FA5}">
                      <a16:colId xmlns:a16="http://schemas.microsoft.com/office/drawing/2014/main" val="195069611"/>
                    </a:ext>
                  </a:extLst>
                </a:gridCol>
                <a:gridCol w="12398585">
                  <a:extLst>
                    <a:ext uri="{9D8B030D-6E8A-4147-A177-3AD203B41FA5}">
                      <a16:colId xmlns:a16="http://schemas.microsoft.com/office/drawing/2014/main" val="1178587446"/>
                    </a:ext>
                  </a:extLst>
                </a:gridCol>
              </a:tblGrid>
              <a:tr h="68851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s-ES" sz="2400" b="1">
                          <a:effectLst/>
                          <a:latin typeface="Aptos"/>
                        </a:rPr>
                        <a:t>Variable</a:t>
                      </a:r>
                      <a:r>
                        <a:rPr lang="es-ES" sz="2400">
                          <a:effectLst/>
                          <a:latin typeface="Aptos"/>
                        </a:rPr>
                        <a:t>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s-ES" sz="2400" b="1">
                          <a:effectLst/>
                          <a:latin typeface="Aptos"/>
                        </a:rPr>
                        <a:t>Tipo de variable</a:t>
                      </a:r>
                      <a:r>
                        <a:rPr lang="es-ES" sz="2400">
                          <a:effectLst/>
                          <a:latin typeface="Aptos"/>
                        </a:rPr>
                        <a:t>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050"/>
                        </a:lnSpc>
                      </a:pPr>
                      <a:r>
                        <a:rPr lang="es-ES" sz="2400" b="1">
                          <a:effectLst/>
                          <a:latin typeface="Aptos"/>
                        </a:rPr>
                        <a:t>Descripción</a:t>
                      </a:r>
                      <a:r>
                        <a:rPr lang="es-ES" sz="2400">
                          <a:effectLst/>
                          <a:latin typeface="Aptos"/>
                        </a:rPr>
                        <a:t>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59206"/>
                  </a:ext>
                </a:extLst>
              </a:tr>
              <a:tr h="464349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Fecha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 err="1">
                          <a:effectLst/>
                          <a:latin typeface="Aptos"/>
                        </a:rPr>
                        <a:t>Datetime</a:t>
                      </a:r>
                      <a:r>
                        <a:rPr lang="es-ES" sz="2400">
                          <a:effectLst/>
                          <a:latin typeface="Aptos"/>
                        </a:rPr>
                        <a:t>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La fecha en la que ocurrió el evento sísmico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211583"/>
                  </a:ext>
                </a:extLst>
              </a:tr>
              <a:tr h="464349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Hora UTC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 err="1">
                          <a:effectLst/>
                          <a:latin typeface="Aptos"/>
                        </a:rPr>
                        <a:t>Datetime</a:t>
                      </a:r>
                      <a:r>
                        <a:rPr lang="es-ES" sz="2400">
                          <a:effectLst/>
                          <a:latin typeface="Aptos"/>
                        </a:rPr>
                        <a:t>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La hora exacta del evento sísmico en Tiempo Universal Coordinado (UTC).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546639"/>
                  </a:ext>
                </a:extLst>
              </a:tr>
              <a:tr h="688517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Latitud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Numérica (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Float</a:t>
                      </a:r>
                      <a:r>
                        <a:rPr lang="es-ES" sz="2400">
                          <a:effectLst/>
                          <a:latin typeface="Aptos"/>
                        </a:rPr>
                        <a:t>)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La latitud geográfica del epicentro del sismo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840621"/>
                  </a:ext>
                </a:extLst>
              </a:tr>
              <a:tr h="688517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Longitud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Numérica (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Float</a:t>
                      </a:r>
                      <a:r>
                        <a:rPr lang="es-ES" sz="2400">
                          <a:effectLst/>
                          <a:latin typeface="Aptos"/>
                        </a:rPr>
                        <a:t>)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La longitud geográfica del epicentro del sismo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584488"/>
                  </a:ext>
                </a:extLst>
              </a:tr>
              <a:tr h="688517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Profundidad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Numérica (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Float</a:t>
                      </a:r>
                      <a:r>
                        <a:rPr lang="es-ES" sz="2400">
                          <a:effectLst/>
                          <a:latin typeface="Aptos"/>
                        </a:rPr>
                        <a:t>)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La profundidad a la que ocurrió el sismo bajo la superficie terrestre, medida en km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275050"/>
                  </a:ext>
                </a:extLst>
              </a:tr>
              <a:tr h="464349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Epicentro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 err="1">
                          <a:effectLst/>
                          <a:latin typeface="Aptos"/>
                        </a:rPr>
                        <a:t>String</a:t>
                      </a:r>
                      <a:r>
                        <a:rPr lang="es-ES" sz="2400">
                          <a:effectLst/>
                          <a:latin typeface="Aptos"/>
                        </a:rPr>
                        <a:t>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El nombre del centro poblado más cercano al epicentro del sismo.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76959"/>
                  </a:ext>
                </a:extLst>
              </a:tr>
              <a:tr h="688517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Magnitud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Numérica (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Float</a:t>
                      </a:r>
                      <a:r>
                        <a:rPr lang="es-ES" sz="2400">
                          <a:effectLst/>
                          <a:latin typeface="Aptos"/>
                        </a:rPr>
                        <a:t>)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La magnitud del evento sísmico. Este valor cuantifica la energía liberada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741965"/>
                  </a:ext>
                </a:extLst>
              </a:tr>
              <a:tr h="948658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RMS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Numérica (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Float</a:t>
                      </a:r>
                      <a:r>
                        <a:rPr lang="es-ES" sz="2400">
                          <a:effectLst/>
                          <a:latin typeface="Aptos"/>
                        </a:rPr>
                        <a:t>)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Es la medida del error, comparando la diferencia promedio entre el tiempo de arribo teórico y el tiempo de arribo observado en segundos, utilizando las lecturas de los sismogramas.  Los valores menores reflejan buenas localizaciones.</a:t>
                      </a:r>
                      <a:r>
                        <a:rPr lang="es-ES" sz="2400">
                          <a:effectLst/>
                          <a:latin typeface="Aptos"/>
                        </a:rPr>
                        <a:t>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62915"/>
                  </a:ext>
                </a:extLst>
              </a:tr>
              <a:tr h="1185821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GAP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Numérica (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Float</a:t>
                      </a:r>
                      <a:r>
                        <a:rPr lang="es-ES" sz="2400">
                          <a:effectLst/>
                          <a:latin typeface="Aptos"/>
                        </a:rPr>
                        <a:t>)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medida de la distribución angular entre el epicentro del sismo y las estaciones sísmicas que registran el evento.</a:t>
                      </a: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450121"/>
                  </a:ext>
                </a:extLst>
              </a:tr>
              <a:tr h="688517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Error-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Lat</a:t>
                      </a:r>
                      <a:r>
                        <a:rPr lang="es-ES" sz="2400">
                          <a:effectLst/>
                          <a:latin typeface="Aptos"/>
                        </a:rPr>
                        <a:t>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Numérica (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Float</a:t>
                      </a:r>
                      <a:r>
                        <a:rPr lang="es-ES" sz="2400">
                          <a:effectLst/>
                          <a:latin typeface="Aptos"/>
                        </a:rPr>
                        <a:t>)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El margen de error en la estimación de la latitud del epicentro, medido en km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629972"/>
                  </a:ext>
                </a:extLst>
              </a:tr>
              <a:tr h="688517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Error-Lon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Numérica (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Float</a:t>
                      </a:r>
                      <a:r>
                        <a:rPr lang="es-ES" sz="2400">
                          <a:effectLst/>
                          <a:latin typeface="Aptos"/>
                        </a:rPr>
                        <a:t>)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El margen de error en la estimación de la longitud del epicentro, medido en km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722464"/>
                  </a:ext>
                </a:extLst>
              </a:tr>
              <a:tr h="688517"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Error-Z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Numérica (</a:t>
                      </a:r>
                      <a:r>
                        <a:rPr lang="es-ES" sz="2400" err="1">
                          <a:effectLst/>
                          <a:latin typeface="Aptos"/>
                        </a:rPr>
                        <a:t>Float</a:t>
                      </a:r>
                      <a:r>
                        <a:rPr lang="es-ES" sz="2400">
                          <a:effectLst/>
                          <a:latin typeface="Aptos"/>
                        </a:rPr>
                        <a:t>)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050"/>
                        </a:lnSpc>
                      </a:pPr>
                      <a:r>
                        <a:rPr lang="es-ES" sz="2400">
                          <a:effectLst/>
                          <a:latin typeface="Aptos"/>
                        </a:rPr>
                        <a:t>El margen de error en la estimación de la profundidad del epicentro, medido en km </a:t>
                      </a:r>
                      <a:endParaRPr lang="es-ES" sz="2400"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799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77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A2F1A7C-A9F2-3FE4-3F98-0F53410E0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0" y="289684"/>
            <a:ext cx="17344241" cy="84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7A153D163A8794184DCF4DF6EE9E719" ma:contentTypeVersion="4" ma:contentTypeDescription="Crear nuevo documento." ma:contentTypeScope="" ma:versionID="aad2e8dec1bf0927889ff510c9c8bf99">
  <xsd:schema xmlns:xsd="http://www.w3.org/2001/XMLSchema" xmlns:xs="http://www.w3.org/2001/XMLSchema" xmlns:p="http://schemas.microsoft.com/office/2006/metadata/properties" xmlns:ns2="299da364-5bd6-4856-b54f-296f95f3dc71" xmlns:ns3="7fe59f34-55a4-4ccc-9a2c-36cfcecf2037" targetNamespace="http://schemas.microsoft.com/office/2006/metadata/properties" ma:root="true" ma:fieldsID="942a8198ffef9cd41426a28d1b486b65" ns2:_="" ns3:_="">
    <xsd:import namespace="299da364-5bd6-4856-b54f-296f95f3dc71"/>
    <xsd:import namespace="7fe59f34-55a4-4ccc-9a2c-36cfcecf20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7EFF18-74F9-4A19-BA98-BF17701302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FA289AB-D68C-4C83-826E-6DF7477E24DF}">
  <ds:schemaRefs>
    <ds:schemaRef ds:uri="299da364-5bd6-4856-b54f-296f95f3dc71"/>
    <ds:schemaRef ds:uri="7fe59f34-55a4-4ccc-9a2c-36cfcecf20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7A14222-FC72-4239-BD83-D23CD4F4F3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Personalizado</PresentationFormat>
  <Slides>25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Office Theme</vt:lpstr>
      <vt:lpstr>MIAD</vt:lpstr>
      <vt:lpstr>Presentación de PowerPoint</vt:lpstr>
      <vt:lpstr>¿Sabías que Colombia, al estar en la intersección de tres placas tectónicas, es uno de los países más sísmicamente activos del mundo?</vt:lpstr>
      <vt:lpstr>Contexto</vt:lpstr>
      <vt:lpstr>¿Cómo podemos entender y clasificar la actividad sísmica para predecir y prepararnos mejor?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PRESENTACION PROFESORES MIAD</dc:title>
  <dc:creator>WINDOWS</dc:creator>
  <cp:revision>51</cp:revision>
  <dcterms:created xsi:type="dcterms:W3CDTF">2020-09-16T22:02:32Z</dcterms:created>
  <dcterms:modified xsi:type="dcterms:W3CDTF">2024-09-26T05:05:48Z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0x01010057A153D163A8794184DCF4DF6EE9E719</vt:lpwstr>
  </property>
</Properties>
</file>